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82132"/>
  </p:normalViewPr>
  <p:slideViewPr>
    <p:cSldViewPr snapToGrid="0" snapToObjects="1">
      <p:cViewPr varScale="1">
        <p:scale>
          <a:sx n="89" d="100"/>
          <a:sy n="89" d="100"/>
        </p:scale>
        <p:origin x="89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jordan/Downloads/parallel%20programming/practice/pp%20final/pp%20final%20data.xlsx" TargetMode="Externa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localhost/Users/jordan/Downloads/parallel%20programming/practice/pp%20final/pp%20final%20data.xlsx"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localhost/Users/jordan/Downloads/parallel%20programming/practice/pp%20final/pp%20final%20data.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Users/jordan/Downloads/parallel%20programming/practice/pp%20final/pp%20final%20data.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TW"/>
              <a:t>openMP exe</a:t>
            </a:r>
            <a:r>
              <a:rPr lang="en-US" altLang="zh-TW" baseline="0"/>
              <a:t> time</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TW"/>
        </a:p>
      </c:txPr>
    </c:title>
    <c:autoTitleDeleted val="0"/>
    <c:plotArea>
      <c:layout/>
      <c:lineChart>
        <c:grouping val="standard"/>
        <c:varyColors val="0"/>
        <c:ser>
          <c:idx val="0"/>
          <c:order val="0"/>
          <c:tx>
            <c:v>parallel for</c:v>
          </c:tx>
          <c:spPr>
            <a:ln w="28575" cap="rnd">
              <a:solidFill>
                <a:schemeClr val="accent1"/>
              </a:solidFill>
              <a:round/>
            </a:ln>
            <a:effectLst/>
          </c:spPr>
          <c:marker>
            <c:symbol val="none"/>
          </c:marker>
          <c:cat>
            <c:numRef>
              <c:f>工作表1!$A$1:$A$5</c:f>
              <c:numCache>
                <c:formatCode>General</c:formatCode>
                <c:ptCount val="5"/>
                <c:pt idx="0">
                  <c:v>1.0</c:v>
                </c:pt>
                <c:pt idx="1">
                  <c:v>2.0</c:v>
                </c:pt>
                <c:pt idx="2">
                  <c:v>4.0</c:v>
                </c:pt>
                <c:pt idx="3">
                  <c:v>8.0</c:v>
                </c:pt>
                <c:pt idx="4">
                  <c:v>12.0</c:v>
                </c:pt>
              </c:numCache>
            </c:numRef>
          </c:cat>
          <c:val>
            <c:numRef>
              <c:f>工作表1!$B$1:$B$5</c:f>
              <c:numCache>
                <c:formatCode>General</c:formatCode>
                <c:ptCount val="5"/>
                <c:pt idx="0">
                  <c:v>0.267</c:v>
                </c:pt>
                <c:pt idx="1">
                  <c:v>0.185</c:v>
                </c:pt>
                <c:pt idx="2">
                  <c:v>0.15</c:v>
                </c:pt>
                <c:pt idx="3">
                  <c:v>0.134</c:v>
                </c:pt>
                <c:pt idx="4">
                  <c:v>0.124</c:v>
                </c:pt>
              </c:numCache>
            </c:numRef>
          </c:val>
          <c:smooth val="0"/>
        </c:ser>
        <c:ser>
          <c:idx val="1"/>
          <c:order val="1"/>
          <c:tx>
            <c:v>divide by size</c:v>
          </c:tx>
          <c:spPr>
            <a:ln w="28575" cap="rnd">
              <a:solidFill>
                <a:schemeClr val="accent2"/>
              </a:solidFill>
              <a:round/>
            </a:ln>
            <a:effectLst/>
          </c:spPr>
          <c:marker>
            <c:symbol val="none"/>
          </c:marker>
          <c:cat>
            <c:numRef>
              <c:f>工作表1!$A$1:$A$5</c:f>
              <c:numCache>
                <c:formatCode>General</c:formatCode>
                <c:ptCount val="5"/>
                <c:pt idx="0">
                  <c:v>1.0</c:v>
                </c:pt>
                <c:pt idx="1">
                  <c:v>2.0</c:v>
                </c:pt>
                <c:pt idx="2">
                  <c:v>4.0</c:v>
                </c:pt>
                <c:pt idx="3">
                  <c:v>8.0</c:v>
                </c:pt>
                <c:pt idx="4">
                  <c:v>12.0</c:v>
                </c:pt>
              </c:numCache>
            </c:numRef>
          </c:cat>
          <c:val>
            <c:numRef>
              <c:f>工作表1!$E$1:$E$4</c:f>
              <c:numCache>
                <c:formatCode>General</c:formatCode>
                <c:ptCount val="4"/>
                <c:pt idx="0">
                  <c:v>0.206</c:v>
                </c:pt>
                <c:pt idx="1">
                  <c:v>0.131</c:v>
                </c:pt>
                <c:pt idx="2">
                  <c:v>0.09</c:v>
                </c:pt>
                <c:pt idx="3">
                  <c:v>0.085</c:v>
                </c:pt>
              </c:numCache>
            </c:numRef>
          </c:val>
          <c:smooth val="0"/>
        </c:ser>
        <c:dLbls>
          <c:showLegendKey val="0"/>
          <c:showVal val="0"/>
          <c:showCatName val="0"/>
          <c:showSerName val="0"/>
          <c:showPercent val="0"/>
          <c:showBubbleSize val="0"/>
        </c:dLbls>
        <c:smooth val="0"/>
        <c:axId val="-2113018592"/>
        <c:axId val="-2138315232"/>
      </c:lineChart>
      <c:catAx>
        <c:axId val="-21130185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2138315232"/>
        <c:crosses val="autoZero"/>
        <c:auto val="1"/>
        <c:lblAlgn val="ctr"/>
        <c:lblOffset val="100"/>
        <c:noMultiLvlLbl val="0"/>
      </c:catAx>
      <c:valAx>
        <c:axId val="-21383152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21130185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legend>
    <c:plotVisOnly val="1"/>
    <c:dispBlanksAs val="gap"/>
    <c:showDLblsOverMax val="0"/>
  </c:chart>
  <c:spPr>
    <a:noFill/>
    <a:ln>
      <a:noFill/>
    </a:ln>
    <a:effectLst/>
  </c:spPr>
  <c:txPr>
    <a:bodyPr/>
    <a:lstStyle/>
    <a:p>
      <a:pPr>
        <a:defRPr/>
      </a:pPr>
      <a:endParaRPr lang="zh-TW"/>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TW"/>
              <a:t>openMP speedup</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TW"/>
        </a:p>
      </c:txPr>
    </c:title>
    <c:autoTitleDeleted val="0"/>
    <c:plotArea>
      <c:layout/>
      <c:lineChart>
        <c:grouping val="standard"/>
        <c:varyColors val="0"/>
        <c:ser>
          <c:idx val="0"/>
          <c:order val="0"/>
          <c:tx>
            <c:v>parallel for</c:v>
          </c:tx>
          <c:spPr>
            <a:ln w="28575" cap="rnd">
              <a:solidFill>
                <a:schemeClr val="accent1"/>
              </a:solidFill>
              <a:round/>
            </a:ln>
            <a:effectLst/>
          </c:spPr>
          <c:marker>
            <c:symbol val="none"/>
          </c:marker>
          <c:cat>
            <c:numRef>
              <c:f>工作表1!$A$1:$A$5</c:f>
              <c:numCache>
                <c:formatCode>General</c:formatCode>
                <c:ptCount val="5"/>
                <c:pt idx="0">
                  <c:v>1.0</c:v>
                </c:pt>
                <c:pt idx="1">
                  <c:v>2.0</c:v>
                </c:pt>
                <c:pt idx="2">
                  <c:v>4.0</c:v>
                </c:pt>
                <c:pt idx="3">
                  <c:v>8.0</c:v>
                </c:pt>
                <c:pt idx="4">
                  <c:v>12.0</c:v>
                </c:pt>
              </c:numCache>
            </c:numRef>
          </c:cat>
          <c:val>
            <c:numRef>
              <c:f>工作表1!$C$1:$C$5</c:f>
              <c:numCache>
                <c:formatCode>General</c:formatCode>
                <c:ptCount val="5"/>
                <c:pt idx="0">
                  <c:v>1.0</c:v>
                </c:pt>
                <c:pt idx="1">
                  <c:v>1.443243243243243</c:v>
                </c:pt>
                <c:pt idx="2">
                  <c:v>1.78</c:v>
                </c:pt>
                <c:pt idx="3">
                  <c:v>1.992537313432836</c:v>
                </c:pt>
                <c:pt idx="4">
                  <c:v>2.153225806451613</c:v>
                </c:pt>
              </c:numCache>
            </c:numRef>
          </c:val>
          <c:smooth val="0"/>
        </c:ser>
        <c:ser>
          <c:idx val="1"/>
          <c:order val="1"/>
          <c:tx>
            <c:v>divide by size</c:v>
          </c:tx>
          <c:spPr>
            <a:ln w="28575" cap="rnd">
              <a:solidFill>
                <a:schemeClr val="accent2"/>
              </a:solidFill>
              <a:round/>
            </a:ln>
            <a:effectLst/>
          </c:spPr>
          <c:marker>
            <c:symbol val="none"/>
          </c:marker>
          <c:cat>
            <c:numRef>
              <c:f>工作表1!$A$1:$A$5</c:f>
              <c:numCache>
                <c:formatCode>General</c:formatCode>
                <c:ptCount val="5"/>
                <c:pt idx="0">
                  <c:v>1.0</c:v>
                </c:pt>
                <c:pt idx="1">
                  <c:v>2.0</c:v>
                </c:pt>
                <c:pt idx="2">
                  <c:v>4.0</c:v>
                </c:pt>
                <c:pt idx="3">
                  <c:v>8.0</c:v>
                </c:pt>
                <c:pt idx="4">
                  <c:v>12.0</c:v>
                </c:pt>
              </c:numCache>
            </c:numRef>
          </c:cat>
          <c:val>
            <c:numRef>
              <c:f>工作表1!$F$1:$F$4</c:f>
              <c:numCache>
                <c:formatCode>General</c:formatCode>
                <c:ptCount val="4"/>
                <c:pt idx="0">
                  <c:v>1.0</c:v>
                </c:pt>
                <c:pt idx="1">
                  <c:v>1.572519083969466</c:v>
                </c:pt>
                <c:pt idx="2">
                  <c:v>2.288888888888889</c:v>
                </c:pt>
                <c:pt idx="3">
                  <c:v>2.423529411764706</c:v>
                </c:pt>
              </c:numCache>
            </c:numRef>
          </c:val>
          <c:smooth val="0"/>
        </c:ser>
        <c:dLbls>
          <c:showLegendKey val="0"/>
          <c:showVal val="0"/>
          <c:showCatName val="0"/>
          <c:showSerName val="0"/>
          <c:showPercent val="0"/>
          <c:showBubbleSize val="0"/>
        </c:dLbls>
        <c:smooth val="0"/>
        <c:axId val="-2111518128"/>
        <c:axId val="-2109505296"/>
      </c:lineChart>
      <c:catAx>
        <c:axId val="-21115181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2109505296"/>
        <c:crosses val="autoZero"/>
        <c:auto val="1"/>
        <c:lblAlgn val="ctr"/>
        <c:lblOffset val="100"/>
        <c:noMultiLvlLbl val="0"/>
      </c:catAx>
      <c:valAx>
        <c:axId val="-21095052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211151812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legend>
    <c:plotVisOnly val="1"/>
    <c:dispBlanksAs val="gap"/>
    <c:showDLblsOverMax val="0"/>
  </c:chart>
  <c:spPr>
    <a:noFill/>
    <a:ln>
      <a:noFill/>
    </a:ln>
    <a:effectLst/>
  </c:spPr>
  <c:txPr>
    <a:bodyPr/>
    <a:lstStyle/>
    <a:p>
      <a:pPr>
        <a:defRPr/>
      </a:pPr>
      <a:endParaRPr lang="zh-TW"/>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TW"/>
              <a:t>execute</a:t>
            </a:r>
            <a:r>
              <a:rPr lang="en-US" altLang="zh-TW" baseline="0"/>
              <a:t> time(by image size)</a:t>
            </a:r>
            <a:endParaRPr lang="zh-TW"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TW"/>
        </a:p>
      </c:txPr>
    </c:title>
    <c:autoTitleDeleted val="0"/>
    <c:plotArea>
      <c:layout/>
      <c:lineChart>
        <c:grouping val="standard"/>
        <c:varyColors val="0"/>
        <c:ser>
          <c:idx val="0"/>
          <c:order val="0"/>
          <c:tx>
            <c:v>512*512</c:v>
          </c:tx>
          <c:spPr>
            <a:ln w="28575" cap="rnd">
              <a:solidFill>
                <a:schemeClr val="accent1"/>
              </a:solidFill>
              <a:round/>
            </a:ln>
            <a:effectLst/>
          </c:spPr>
          <c:marker>
            <c:symbol val="none"/>
          </c:marker>
          <c:cat>
            <c:numRef>
              <c:f>工作表1!$B$8:$E$8</c:f>
              <c:numCache>
                <c:formatCode>General</c:formatCode>
                <c:ptCount val="4"/>
                <c:pt idx="0">
                  <c:v>1.0</c:v>
                </c:pt>
                <c:pt idx="1">
                  <c:v>2.0</c:v>
                </c:pt>
                <c:pt idx="2">
                  <c:v>4.0</c:v>
                </c:pt>
                <c:pt idx="3">
                  <c:v>8.0</c:v>
                </c:pt>
              </c:numCache>
            </c:numRef>
          </c:cat>
          <c:val>
            <c:numRef>
              <c:f>工作表1!$B$15:$E$15</c:f>
              <c:numCache>
                <c:formatCode>General</c:formatCode>
                <c:ptCount val="4"/>
                <c:pt idx="0">
                  <c:v>0.206</c:v>
                </c:pt>
                <c:pt idx="1">
                  <c:v>0.131</c:v>
                </c:pt>
                <c:pt idx="2">
                  <c:v>0.09</c:v>
                </c:pt>
                <c:pt idx="3">
                  <c:v>0.085</c:v>
                </c:pt>
              </c:numCache>
            </c:numRef>
          </c:val>
          <c:smooth val="0"/>
        </c:ser>
        <c:ser>
          <c:idx val="1"/>
          <c:order val="1"/>
          <c:tx>
            <c:v>1024*1024</c:v>
          </c:tx>
          <c:spPr>
            <a:ln w="28575" cap="rnd">
              <a:solidFill>
                <a:schemeClr val="accent2"/>
              </a:solidFill>
              <a:round/>
            </a:ln>
            <a:effectLst/>
          </c:spPr>
          <c:marker>
            <c:symbol val="none"/>
          </c:marker>
          <c:cat>
            <c:numRef>
              <c:f>工作表1!$B$8:$E$8</c:f>
              <c:numCache>
                <c:formatCode>General</c:formatCode>
                <c:ptCount val="4"/>
                <c:pt idx="0">
                  <c:v>1.0</c:v>
                </c:pt>
                <c:pt idx="1">
                  <c:v>2.0</c:v>
                </c:pt>
                <c:pt idx="2">
                  <c:v>4.0</c:v>
                </c:pt>
                <c:pt idx="3">
                  <c:v>8.0</c:v>
                </c:pt>
              </c:numCache>
            </c:numRef>
          </c:cat>
          <c:val>
            <c:numRef>
              <c:f>工作表1!$B$9:$E$9</c:f>
              <c:numCache>
                <c:formatCode>General</c:formatCode>
                <c:ptCount val="4"/>
                <c:pt idx="0">
                  <c:v>1.042</c:v>
                </c:pt>
                <c:pt idx="1">
                  <c:v>0.663</c:v>
                </c:pt>
                <c:pt idx="2">
                  <c:v>0.455</c:v>
                </c:pt>
                <c:pt idx="3">
                  <c:v>0.436</c:v>
                </c:pt>
              </c:numCache>
            </c:numRef>
          </c:val>
          <c:smooth val="0"/>
        </c:ser>
        <c:ser>
          <c:idx val="2"/>
          <c:order val="2"/>
          <c:tx>
            <c:v>2048*2048</c:v>
          </c:tx>
          <c:spPr>
            <a:ln w="28575" cap="rnd">
              <a:solidFill>
                <a:schemeClr val="accent3"/>
              </a:solidFill>
              <a:round/>
            </a:ln>
            <a:effectLst/>
          </c:spPr>
          <c:marker>
            <c:symbol val="none"/>
          </c:marker>
          <c:cat>
            <c:numRef>
              <c:f>工作表1!$B$8:$E$8</c:f>
              <c:numCache>
                <c:formatCode>General</c:formatCode>
                <c:ptCount val="4"/>
                <c:pt idx="0">
                  <c:v>1.0</c:v>
                </c:pt>
                <c:pt idx="1">
                  <c:v>2.0</c:v>
                </c:pt>
                <c:pt idx="2">
                  <c:v>4.0</c:v>
                </c:pt>
                <c:pt idx="3">
                  <c:v>8.0</c:v>
                </c:pt>
              </c:numCache>
            </c:numRef>
          </c:cat>
          <c:val>
            <c:numRef>
              <c:f>工作表1!$B$11:$E$11</c:f>
              <c:numCache>
                <c:formatCode>General</c:formatCode>
                <c:ptCount val="4"/>
                <c:pt idx="0">
                  <c:v>4.034</c:v>
                </c:pt>
                <c:pt idx="1">
                  <c:v>2.589</c:v>
                </c:pt>
                <c:pt idx="2">
                  <c:v>1.842</c:v>
                </c:pt>
                <c:pt idx="3">
                  <c:v>1.709</c:v>
                </c:pt>
              </c:numCache>
            </c:numRef>
          </c:val>
          <c:smooth val="0"/>
        </c:ser>
        <c:ser>
          <c:idx val="3"/>
          <c:order val="3"/>
          <c:tx>
            <c:v>4096*4096</c:v>
          </c:tx>
          <c:spPr>
            <a:ln w="28575" cap="rnd">
              <a:solidFill>
                <a:schemeClr val="accent4"/>
              </a:solidFill>
              <a:round/>
            </a:ln>
            <a:effectLst/>
          </c:spPr>
          <c:marker>
            <c:symbol val="none"/>
          </c:marker>
          <c:cat>
            <c:numRef>
              <c:f>工作表1!$B$8:$E$8</c:f>
              <c:numCache>
                <c:formatCode>General</c:formatCode>
                <c:ptCount val="4"/>
                <c:pt idx="0">
                  <c:v>1.0</c:v>
                </c:pt>
                <c:pt idx="1">
                  <c:v>2.0</c:v>
                </c:pt>
                <c:pt idx="2">
                  <c:v>4.0</c:v>
                </c:pt>
                <c:pt idx="3">
                  <c:v>8.0</c:v>
                </c:pt>
              </c:numCache>
            </c:numRef>
          </c:cat>
          <c:val>
            <c:numRef>
              <c:f>工作表1!$B$13:$E$13</c:f>
              <c:numCache>
                <c:formatCode>General</c:formatCode>
                <c:ptCount val="4"/>
                <c:pt idx="0">
                  <c:v>17.251</c:v>
                </c:pt>
                <c:pt idx="1">
                  <c:v>11.5</c:v>
                </c:pt>
                <c:pt idx="2">
                  <c:v>8.061</c:v>
                </c:pt>
                <c:pt idx="3">
                  <c:v>7.533</c:v>
                </c:pt>
              </c:numCache>
            </c:numRef>
          </c:val>
          <c:smooth val="0"/>
        </c:ser>
        <c:dLbls>
          <c:showLegendKey val="0"/>
          <c:showVal val="0"/>
          <c:showCatName val="0"/>
          <c:showSerName val="0"/>
          <c:showPercent val="0"/>
          <c:showBubbleSize val="0"/>
        </c:dLbls>
        <c:smooth val="0"/>
        <c:axId val="-2131253856"/>
        <c:axId val="-2131250416"/>
      </c:lineChart>
      <c:catAx>
        <c:axId val="-21312538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2131250416"/>
        <c:crosses val="autoZero"/>
        <c:auto val="1"/>
        <c:lblAlgn val="ctr"/>
        <c:lblOffset val="100"/>
        <c:noMultiLvlLbl val="0"/>
      </c:catAx>
      <c:valAx>
        <c:axId val="-21312504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213125385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legend>
    <c:plotVisOnly val="1"/>
    <c:dispBlanksAs val="gap"/>
    <c:showDLblsOverMax val="0"/>
  </c:chart>
  <c:spPr>
    <a:noFill/>
    <a:ln>
      <a:noFill/>
    </a:ln>
    <a:effectLst/>
  </c:spPr>
  <c:txPr>
    <a:bodyPr/>
    <a:lstStyle/>
    <a:p>
      <a:pPr>
        <a:defRPr/>
      </a:pPr>
      <a:endParaRPr lang="zh-TW"/>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TW"/>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zh-TW"/>
              <a:t>speedup(by img size)</a:t>
            </a:r>
            <a:endParaRPr lang="zh-TW" alt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zh-TW"/>
        </a:p>
      </c:txPr>
    </c:title>
    <c:autoTitleDeleted val="0"/>
    <c:plotArea>
      <c:layout/>
      <c:lineChart>
        <c:grouping val="standard"/>
        <c:varyColors val="0"/>
        <c:ser>
          <c:idx val="0"/>
          <c:order val="0"/>
          <c:tx>
            <c:v>512*512</c:v>
          </c:tx>
          <c:spPr>
            <a:ln w="28575" cap="rnd">
              <a:solidFill>
                <a:schemeClr val="accent1"/>
              </a:solidFill>
              <a:round/>
            </a:ln>
            <a:effectLst/>
          </c:spPr>
          <c:marker>
            <c:symbol val="none"/>
          </c:marker>
          <c:cat>
            <c:numRef>
              <c:f>工作表1!$B$8:$E$8</c:f>
              <c:numCache>
                <c:formatCode>General</c:formatCode>
                <c:ptCount val="4"/>
                <c:pt idx="0">
                  <c:v>1.0</c:v>
                </c:pt>
                <c:pt idx="1">
                  <c:v>2.0</c:v>
                </c:pt>
                <c:pt idx="2">
                  <c:v>4.0</c:v>
                </c:pt>
                <c:pt idx="3">
                  <c:v>8.0</c:v>
                </c:pt>
              </c:numCache>
            </c:numRef>
          </c:cat>
          <c:val>
            <c:numRef>
              <c:f>工作表1!$B$16:$E$16</c:f>
              <c:numCache>
                <c:formatCode>General</c:formatCode>
                <c:ptCount val="4"/>
                <c:pt idx="0">
                  <c:v>1.0</c:v>
                </c:pt>
                <c:pt idx="1">
                  <c:v>1.572519083969466</c:v>
                </c:pt>
                <c:pt idx="2">
                  <c:v>2.288888888888889</c:v>
                </c:pt>
                <c:pt idx="3">
                  <c:v>2.423529411764706</c:v>
                </c:pt>
              </c:numCache>
            </c:numRef>
          </c:val>
          <c:smooth val="0"/>
        </c:ser>
        <c:ser>
          <c:idx val="1"/>
          <c:order val="1"/>
          <c:tx>
            <c:v>1024*1024</c:v>
          </c:tx>
          <c:spPr>
            <a:ln w="28575" cap="rnd">
              <a:solidFill>
                <a:schemeClr val="accent2"/>
              </a:solidFill>
              <a:round/>
            </a:ln>
            <a:effectLst/>
          </c:spPr>
          <c:marker>
            <c:symbol val="none"/>
          </c:marker>
          <c:cat>
            <c:numRef>
              <c:f>工作表1!$B$8:$E$8</c:f>
              <c:numCache>
                <c:formatCode>General</c:formatCode>
                <c:ptCount val="4"/>
                <c:pt idx="0">
                  <c:v>1.0</c:v>
                </c:pt>
                <c:pt idx="1">
                  <c:v>2.0</c:v>
                </c:pt>
                <c:pt idx="2">
                  <c:v>4.0</c:v>
                </c:pt>
                <c:pt idx="3">
                  <c:v>8.0</c:v>
                </c:pt>
              </c:numCache>
            </c:numRef>
          </c:cat>
          <c:val>
            <c:numRef>
              <c:f>工作表1!$B$10:$E$10</c:f>
              <c:numCache>
                <c:formatCode>General</c:formatCode>
                <c:ptCount val="4"/>
                <c:pt idx="0">
                  <c:v>1.0</c:v>
                </c:pt>
                <c:pt idx="1">
                  <c:v>1.571644042232277</c:v>
                </c:pt>
                <c:pt idx="2">
                  <c:v>2.29010989010989</c:v>
                </c:pt>
                <c:pt idx="3">
                  <c:v>2.389908256880734</c:v>
                </c:pt>
              </c:numCache>
            </c:numRef>
          </c:val>
          <c:smooth val="0"/>
        </c:ser>
        <c:ser>
          <c:idx val="2"/>
          <c:order val="2"/>
          <c:tx>
            <c:v>2048*2048</c:v>
          </c:tx>
          <c:spPr>
            <a:ln w="28575" cap="rnd">
              <a:solidFill>
                <a:schemeClr val="accent3"/>
              </a:solidFill>
              <a:round/>
            </a:ln>
            <a:effectLst/>
          </c:spPr>
          <c:marker>
            <c:symbol val="none"/>
          </c:marker>
          <c:cat>
            <c:numRef>
              <c:f>工作表1!$B$8:$E$8</c:f>
              <c:numCache>
                <c:formatCode>General</c:formatCode>
                <c:ptCount val="4"/>
                <c:pt idx="0">
                  <c:v>1.0</c:v>
                </c:pt>
                <c:pt idx="1">
                  <c:v>2.0</c:v>
                </c:pt>
                <c:pt idx="2">
                  <c:v>4.0</c:v>
                </c:pt>
                <c:pt idx="3">
                  <c:v>8.0</c:v>
                </c:pt>
              </c:numCache>
            </c:numRef>
          </c:cat>
          <c:val>
            <c:numRef>
              <c:f>工作表1!$B$12:$E$12</c:f>
              <c:numCache>
                <c:formatCode>General</c:formatCode>
                <c:ptCount val="4"/>
                <c:pt idx="0">
                  <c:v>1.0</c:v>
                </c:pt>
                <c:pt idx="1">
                  <c:v>1.55813055233681</c:v>
                </c:pt>
                <c:pt idx="2">
                  <c:v>2.1900108577633</c:v>
                </c:pt>
                <c:pt idx="3">
                  <c:v>2.360444704505558</c:v>
                </c:pt>
              </c:numCache>
            </c:numRef>
          </c:val>
          <c:smooth val="0"/>
        </c:ser>
        <c:ser>
          <c:idx val="3"/>
          <c:order val="3"/>
          <c:tx>
            <c:v>4096*4096</c:v>
          </c:tx>
          <c:spPr>
            <a:ln w="28575" cap="rnd">
              <a:solidFill>
                <a:schemeClr val="accent4"/>
              </a:solidFill>
              <a:round/>
            </a:ln>
            <a:effectLst/>
          </c:spPr>
          <c:marker>
            <c:symbol val="none"/>
          </c:marker>
          <c:cat>
            <c:numRef>
              <c:f>工作表1!$B$8:$E$8</c:f>
              <c:numCache>
                <c:formatCode>General</c:formatCode>
                <c:ptCount val="4"/>
                <c:pt idx="0">
                  <c:v>1.0</c:v>
                </c:pt>
                <c:pt idx="1">
                  <c:v>2.0</c:v>
                </c:pt>
                <c:pt idx="2">
                  <c:v>4.0</c:v>
                </c:pt>
                <c:pt idx="3">
                  <c:v>8.0</c:v>
                </c:pt>
              </c:numCache>
            </c:numRef>
          </c:cat>
          <c:val>
            <c:numRef>
              <c:f>工作表1!$B$14:$E$14</c:f>
              <c:numCache>
                <c:formatCode>General</c:formatCode>
                <c:ptCount val="4"/>
                <c:pt idx="0">
                  <c:v>1.0</c:v>
                </c:pt>
                <c:pt idx="1">
                  <c:v>1.50008695652174</c:v>
                </c:pt>
                <c:pt idx="2">
                  <c:v>2.140057064880288</c:v>
                </c:pt>
                <c:pt idx="3">
                  <c:v>2.290057082171777</c:v>
                </c:pt>
              </c:numCache>
            </c:numRef>
          </c:val>
          <c:smooth val="0"/>
        </c:ser>
        <c:dLbls>
          <c:showLegendKey val="0"/>
          <c:showVal val="0"/>
          <c:showCatName val="0"/>
          <c:showSerName val="0"/>
          <c:showPercent val="0"/>
          <c:showBubbleSize val="0"/>
        </c:dLbls>
        <c:smooth val="0"/>
        <c:axId val="-2110690048"/>
        <c:axId val="-2110686624"/>
      </c:lineChart>
      <c:catAx>
        <c:axId val="-21106900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2110686624"/>
        <c:crosses val="autoZero"/>
        <c:auto val="1"/>
        <c:lblAlgn val="ctr"/>
        <c:lblOffset val="100"/>
        <c:noMultiLvlLbl val="0"/>
      </c:catAx>
      <c:valAx>
        <c:axId val="-2110686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crossAx val="-211069004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zh-TW"/>
        </a:p>
      </c:txPr>
    </c:legend>
    <c:plotVisOnly val="1"/>
    <c:dispBlanksAs val="gap"/>
    <c:showDLblsOverMax val="0"/>
  </c:chart>
  <c:spPr>
    <a:noFill/>
    <a:ln>
      <a:noFill/>
    </a:ln>
    <a:effectLst/>
  </c:spPr>
  <c:txPr>
    <a:bodyPr/>
    <a:lstStyle/>
    <a:p>
      <a:pPr>
        <a:defRPr/>
      </a:pPr>
      <a:endParaRPr lang="zh-TW"/>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0DC5B-9F66-9142-A462-492259DB7DE0}" type="datetimeFigureOut">
              <a:rPr kumimoji="1" lang="zh-TW" altLang="en-US" smtClean="0"/>
              <a:t>2017/1/2</a:t>
            </a:fld>
            <a:endParaRPr kumimoji="1"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22DBBA-31F5-2F42-A0C6-A422E8D6E7E8}" type="slidenum">
              <a:rPr kumimoji="1" lang="zh-TW" altLang="en-US" smtClean="0"/>
              <a:t>‹#›</a:t>
            </a:fld>
            <a:endParaRPr kumimoji="1" lang="zh-TW" altLang="en-US"/>
          </a:p>
        </p:txBody>
      </p:sp>
    </p:spTree>
    <p:extLst>
      <p:ext uri="{BB962C8B-B14F-4D97-AF65-F5344CB8AC3E}">
        <p14:creationId xmlns:p14="http://schemas.microsoft.com/office/powerpoint/2010/main" val="321131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10"/>
          </p:nvPr>
        </p:nvSpPr>
        <p:spPr/>
        <p:txBody>
          <a:bodyPr/>
          <a:lstStyle/>
          <a:p>
            <a:fld id="{C122DBBA-31F5-2F42-A0C6-A422E8D6E7E8}" type="slidenum">
              <a:rPr kumimoji="1" lang="zh-TW" altLang="en-US" smtClean="0"/>
              <a:t>3</a:t>
            </a:fld>
            <a:endParaRPr kumimoji="1" lang="zh-TW" altLang="en-US"/>
          </a:p>
        </p:txBody>
      </p:sp>
    </p:spTree>
    <p:extLst>
      <p:ext uri="{BB962C8B-B14F-4D97-AF65-F5344CB8AC3E}">
        <p14:creationId xmlns:p14="http://schemas.microsoft.com/office/powerpoint/2010/main" val="6286987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err="1" smtClean="0">
                <a:solidFill>
                  <a:schemeClr val="tx1"/>
                </a:solidFill>
                <a:effectLst/>
                <a:latin typeface="+mn-lt"/>
                <a:ea typeface="+mn-ea"/>
                <a:cs typeface="+mn-cs"/>
              </a:rPr>
              <a:t>Ruderman</a:t>
            </a:r>
            <a:r>
              <a:rPr lang="en-US" altLang="zh-TW" sz="1200" kern="1200" dirty="0" smtClean="0">
                <a:solidFill>
                  <a:schemeClr val="tx1"/>
                </a:solidFill>
                <a:effectLst/>
                <a:latin typeface="+mn-lt"/>
                <a:ea typeface="+mn-ea"/>
                <a:cs typeface="+mn-cs"/>
              </a:rPr>
              <a:t> et al. proceed to </a:t>
            </a:r>
            <a:r>
              <a:rPr lang="en-US" altLang="zh-TW" sz="1200" kern="1200" dirty="0" err="1" smtClean="0">
                <a:solidFill>
                  <a:schemeClr val="tx1"/>
                </a:solidFill>
                <a:effectLst/>
                <a:latin typeface="+mn-lt"/>
                <a:ea typeface="+mn-ea"/>
                <a:cs typeface="+mn-cs"/>
              </a:rPr>
              <a:t>decorrelate</a:t>
            </a:r>
            <a:r>
              <a:rPr lang="en-US" altLang="zh-TW" sz="1200" kern="1200" dirty="0" smtClean="0">
                <a:solidFill>
                  <a:schemeClr val="tx1"/>
                </a:solidFill>
                <a:effectLst/>
                <a:latin typeface="+mn-lt"/>
                <a:ea typeface="+mn-ea"/>
                <a:cs typeface="+mn-cs"/>
              </a:rPr>
              <a:t> these axes. Their motivation was to better understand the human visual system, which they assumed would attempt to process input signals similarly. </a:t>
            </a:r>
            <a:endParaRPr lang="en-US" altLang="zh-TW"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smtClean="0">
                <a:solidFill>
                  <a:schemeClr val="tx1"/>
                </a:solidFill>
                <a:effectLst/>
                <a:latin typeface="+mn-lt"/>
                <a:ea typeface="+mn-ea"/>
                <a:cs typeface="+mn-cs"/>
              </a:rPr>
              <a:t>Thus the </a:t>
            </a:r>
            <a:r>
              <a:rPr lang="en-US" altLang="zh-TW" sz="1200" i="1" kern="1200" dirty="0" smtClean="0">
                <a:solidFill>
                  <a:schemeClr val="tx1"/>
                </a:solidFill>
                <a:effectLst/>
                <a:latin typeface="+mn-lt"/>
                <a:ea typeface="+mn-ea"/>
                <a:cs typeface="+mn-cs"/>
              </a:rPr>
              <a:t>l </a:t>
            </a:r>
            <a:r>
              <a:rPr lang="en-US" altLang="zh-TW" sz="1200" kern="1200" dirty="0" smtClean="0">
                <a:solidFill>
                  <a:schemeClr val="tx1"/>
                </a:solidFill>
                <a:effectLst/>
                <a:latin typeface="+mn-lt"/>
                <a:ea typeface="+mn-ea"/>
                <a:cs typeface="+mn-cs"/>
              </a:rPr>
              <a:t>axis represents an achromatic channel, while the α and β channels are chromatic yellow–blue and red–green opponent channels. The data in this space are symmetrical and compact, while we achieve </a:t>
            </a:r>
            <a:r>
              <a:rPr lang="en-US" altLang="zh-TW" sz="1200" kern="1200" dirty="0" err="1" smtClean="0">
                <a:solidFill>
                  <a:schemeClr val="tx1"/>
                </a:solidFill>
                <a:effectLst/>
                <a:latin typeface="+mn-lt"/>
                <a:ea typeface="+mn-ea"/>
                <a:cs typeface="+mn-cs"/>
              </a:rPr>
              <a:t>decorrelation</a:t>
            </a:r>
            <a:r>
              <a:rPr lang="en-US" altLang="zh-TW" sz="1200" kern="1200" dirty="0" smtClean="0">
                <a:solidFill>
                  <a:schemeClr val="tx1"/>
                </a:solidFill>
                <a:effectLst/>
                <a:latin typeface="+mn-lt"/>
                <a:ea typeface="+mn-ea"/>
                <a:cs typeface="+mn-cs"/>
              </a:rPr>
              <a:t> to higher than second order for the set of natural images tested.2 Flanagan et al.5 mentioned this color space earlier because, in this color space, the achromatic axis is orthogonal to the </a:t>
            </a:r>
            <a:r>
              <a:rPr lang="en-US" altLang="zh-TW" sz="1200" kern="1200" dirty="0" err="1" smtClean="0">
                <a:solidFill>
                  <a:schemeClr val="tx1"/>
                </a:solidFill>
                <a:effectLst/>
                <a:latin typeface="+mn-lt"/>
                <a:ea typeface="+mn-ea"/>
                <a:cs typeface="+mn-cs"/>
              </a:rPr>
              <a:t>equiluminant</a:t>
            </a:r>
            <a:r>
              <a:rPr lang="en-US" altLang="zh-TW" sz="1200" kern="1200" dirty="0" smtClean="0">
                <a:solidFill>
                  <a:schemeClr val="tx1"/>
                </a:solidFill>
                <a:effectLst/>
                <a:latin typeface="+mn-lt"/>
                <a:ea typeface="+mn-ea"/>
                <a:cs typeface="+mn-cs"/>
              </a:rPr>
              <a:t> plane. Our color-correction method operates in this </a:t>
            </a:r>
            <a:r>
              <a:rPr lang="en-US" altLang="zh-TW" sz="1200" i="1" kern="1200" dirty="0" smtClean="0">
                <a:solidFill>
                  <a:schemeClr val="tx1"/>
                </a:solidFill>
                <a:effectLst/>
                <a:latin typeface="+mn-lt"/>
                <a:ea typeface="+mn-ea"/>
                <a:cs typeface="+mn-cs"/>
              </a:rPr>
              <a:t>l</a:t>
            </a:r>
            <a:r>
              <a:rPr lang="en-US" altLang="zh-TW" sz="1200" kern="1200" dirty="0" smtClean="0">
                <a:solidFill>
                  <a:schemeClr val="tx1"/>
                </a:solidFill>
                <a:effectLst/>
                <a:latin typeface="+mn-lt"/>
                <a:ea typeface="+mn-ea"/>
                <a:cs typeface="+mn-cs"/>
              </a:rPr>
              <a:t>αβ space because </a:t>
            </a:r>
            <a:r>
              <a:rPr lang="en-US" altLang="zh-TW" sz="1200" kern="1200" dirty="0" err="1" smtClean="0">
                <a:solidFill>
                  <a:schemeClr val="tx1"/>
                </a:solidFill>
                <a:effectLst/>
                <a:latin typeface="+mn-lt"/>
                <a:ea typeface="+mn-ea"/>
                <a:cs typeface="+mn-cs"/>
              </a:rPr>
              <a:t>decorrelation</a:t>
            </a:r>
            <a:r>
              <a:rPr lang="en-US" altLang="zh-TW" sz="1200" kern="1200" dirty="0" smtClean="0">
                <a:solidFill>
                  <a:schemeClr val="tx1"/>
                </a:solidFill>
                <a:effectLst/>
                <a:latin typeface="+mn-lt"/>
                <a:ea typeface="+mn-ea"/>
                <a:cs typeface="+mn-cs"/>
              </a:rPr>
              <a:t> lets us treat the three color channels separately, simplifying the method. </a:t>
            </a:r>
            <a:endParaRPr lang="en-US" altLang="zh-TW"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TW" dirty="0" smtClean="0"/>
          </a:p>
        </p:txBody>
      </p:sp>
      <p:sp>
        <p:nvSpPr>
          <p:cNvPr id="4" name="投影片編號版面配置區 3"/>
          <p:cNvSpPr>
            <a:spLocks noGrp="1"/>
          </p:cNvSpPr>
          <p:nvPr>
            <p:ph type="sldNum" sz="quarter" idx="10"/>
          </p:nvPr>
        </p:nvSpPr>
        <p:spPr/>
        <p:txBody>
          <a:bodyPr/>
          <a:lstStyle/>
          <a:p>
            <a:fld id="{C122DBBA-31F5-2F42-A0C6-A422E8D6E7E8}" type="slidenum">
              <a:rPr kumimoji="1" lang="zh-TW" altLang="en-US" smtClean="0"/>
              <a:t>4</a:t>
            </a:fld>
            <a:endParaRPr kumimoji="1" lang="zh-TW" altLang="en-US"/>
          </a:p>
        </p:txBody>
      </p:sp>
    </p:spTree>
    <p:extLst>
      <p:ext uri="{BB962C8B-B14F-4D97-AF65-F5344CB8AC3E}">
        <p14:creationId xmlns:p14="http://schemas.microsoft.com/office/powerpoint/2010/main" val="1602130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smtClean="0">
                <a:solidFill>
                  <a:schemeClr val="tx1"/>
                </a:solidFill>
                <a:effectLst/>
                <a:latin typeface="+mn-lt"/>
                <a:ea typeface="+mn-ea"/>
                <a:cs typeface="+mn-cs"/>
              </a:rPr>
              <a:t>The goal of our work is to make a synthetic image take on another image’s look and feel. More formally this means that we would like some aspects of the distribution of data points in </a:t>
            </a:r>
            <a:r>
              <a:rPr lang="en-US" altLang="zh-TW" sz="1200" i="1" kern="1200" dirty="0" smtClean="0">
                <a:solidFill>
                  <a:schemeClr val="tx1"/>
                </a:solidFill>
                <a:effectLst/>
                <a:latin typeface="+mn-lt"/>
                <a:ea typeface="+mn-ea"/>
                <a:cs typeface="+mn-cs"/>
              </a:rPr>
              <a:t>l</a:t>
            </a:r>
            <a:r>
              <a:rPr lang="en-US" altLang="zh-TW" sz="1200" kern="1200" dirty="0" smtClean="0">
                <a:solidFill>
                  <a:schemeClr val="tx1"/>
                </a:solidFill>
                <a:effectLst/>
                <a:latin typeface="+mn-lt"/>
                <a:ea typeface="+mn-ea"/>
                <a:cs typeface="+mn-cs"/>
              </a:rPr>
              <a:t>αβ space to transfer between images. For our purposes, the mean and standard deviations along each of the three axes suffice. </a:t>
            </a:r>
            <a:endParaRPr lang="en-US" altLang="zh-TW"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zh-TW" alt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smtClean="0">
                <a:solidFill>
                  <a:schemeClr val="tx1"/>
                </a:solidFill>
                <a:effectLst/>
                <a:latin typeface="+mn-lt"/>
                <a:ea typeface="+mn-ea"/>
                <a:cs typeface="+mn-cs"/>
              </a:rPr>
              <a:t>First, we subtract the mean from the data points </a:t>
            </a:r>
            <a:endParaRPr lang="en-US" altLang="zh-TW"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TW" sz="1200" kern="1200" dirty="0" smtClean="0">
                <a:solidFill>
                  <a:schemeClr val="tx1"/>
                </a:solidFill>
                <a:effectLst/>
                <a:latin typeface="+mn-lt"/>
                <a:ea typeface="+mn-ea"/>
                <a:cs typeface="+mn-cs"/>
              </a:rPr>
              <a:t>Then, we scale the data points comprising the synthetic image by factors determined by the respective standard deviations </a:t>
            </a:r>
            <a:endParaRPr lang="en-US" altLang="zh-TW" dirty="0" smtClean="0"/>
          </a:p>
          <a:p>
            <a:endParaRPr kumimoji="1" lang="zh-TW" altLang="en-US" dirty="0"/>
          </a:p>
        </p:txBody>
      </p:sp>
      <p:sp>
        <p:nvSpPr>
          <p:cNvPr id="4" name="投影片編號版面配置區 3"/>
          <p:cNvSpPr>
            <a:spLocks noGrp="1"/>
          </p:cNvSpPr>
          <p:nvPr>
            <p:ph type="sldNum" sz="quarter" idx="10"/>
          </p:nvPr>
        </p:nvSpPr>
        <p:spPr/>
        <p:txBody>
          <a:bodyPr/>
          <a:lstStyle/>
          <a:p>
            <a:fld id="{C122DBBA-31F5-2F42-A0C6-A422E8D6E7E8}" type="slidenum">
              <a:rPr kumimoji="1" lang="zh-TW" altLang="en-US" smtClean="0"/>
              <a:t>5</a:t>
            </a:fld>
            <a:endParaRPr kumimoji="1" lang="zh-TW" altLang="en-US"/>
          </a:p>
        </p:txBody>
      </p:sp>
    </p:spTree>
    <p:extLst>
      <p:ext uri="{BB962C8B-B14F-4D97-AF65-F5344CB8AC3E}">
        <p14:creationId xmlns:p14="http://schemas.microsoft.com/office/powerpoint/2010/main" val="8988439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kumimoji="1" lang="en-US" altLang="zh-TW" dirty="0" smtClean="0"/>
              <a:t>CPU</a:t>
            </a:r>
            <a:r>
              <a:rPr kumimoji="1" lang="en-US" altLang="zh-TW" baseline="0" dirty="0" smtClean="0"/>
              <a:t> : 6 cores, 12 threads</a:t>
            </a:r>
            <a:endParaRPr kumimoji="1" lang="zh-TW" altLang="en-US" dirty="0"/>
          </a:p>
        </p:txBody>
      </p:sp>
      <p:sp>
        <p:nvSpPr>
          <p:cNvPr id="4" name="投影片編號版面配置區 3"/>
          <p:cNvSpPr>
            <a:spLocks noGrp="1"/>
          </p:cNvSpPr>
          <p:nvPr>
            <p:ph type="sldNum" sz="quarter" idx="10"/>
          </p:nvPr>
        </p:nvSpPr>
        <p:spPr/>
        <p:txBody>
          <a:bodyPr/>
          <a:lstStyle/>
          <a:p>
            <a:fld id="{C122DBBA-31F5-2F42-A0C6-A422E8D6E7E8}" type="slidenum">
              <a:rPr kumimoji="1" lang="zh-TW" altLang="en-US" smtClean="0"/>
              <a:t>7</a:t>
            </a:fld>
            <a:endParaRPr kumimoji="1" lang="zh-TW" altLang="en-US"/>
          </a:p>
        </p:txBody>
      </p:sp>
    </p:spTree>
    <p:extLst>
      <p:ext uri="{BB962C8B-B14F-4D97-AF65-F5344CB8AC3E}">
        <p14:creationId xmlns:p14="http://schemas.microsoft.com/office/powerpoint/2010/main" val="148372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標題和說明文字">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具有說明文字的引述">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TW" altLang="en-US" smtClean="0"/>
              <a:t>按一下以編輯母片標題樣式</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smtClean="0"/>
              <a:t>按一下以編輯母片文字樣式</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zh-TW" altLang="en-US" smtClean="0"/>
              <a:t>按一下以編輯母片標題樣式</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TW" altLang="en-US" smtClean="0"/>
              <a:t>按一下以編輯母片文字樣式</a:t>
            </a:r>
          </a:p>
        </p:txBody>
      </p:sp>
      <p:sp>
        <p:nvSpPr>
          <p:cNvPr id="5" name="Date Placeholder 4"/>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引言">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TW" altLang="en-US" smtClean="0"/>
              <a:t>按一下以編輯母片標題樣式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smtClean="0"/>
              <a:t>按一下以編輯母片文字樣式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TW" altLang="en-US" smtClean="0"/>
              <a:t>按一下以編輯母片文字樣式</a:t>
            </a:r>
          </a:p>
        </p:txBody>
      </p:sp>
      <p:sp>
        <p:nvSpPr>
          <p:cNvPr id="5" name="Date Placeholder 4"/>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或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zh-TW" altLang="en-US" smtClean="0"/>
              <a:t>按一下以編輯母片標題樣式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smtClean="0"/>
              <a:t>按一下以編輯母片文字樣式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TW" altLang="en-US" smtClean="0"/>
              <a:t>按一下以編輯母片文字樣式</a:t>
            </a:r>
          </a:p>
        </p:txBody>
      </p:sp>
      <p:sp>
        <p:nvSpPr>
          <p:cNvPr id="5" name="Date Placeholder 4"/>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ancho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頭">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zh-TW" altLang="en-US" smtClean="0"/>
              <a:t>按一下以編輯母片標題樣式</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smtClean="0"/>
              <a:t>將圖片拖曳至版面配置區或按一下圖示以新增</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B61BEF0D-F0BB-DE4B-95CE-6DB70DBA9567}" type="datetimeFigureOut">
              <a:rPr lang="en-US" dirty="0"/>
              <a:pPr/>
              <a:t>1/2/17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1/2/17</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chart" Target="../charts/chart2.xm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 Id="rId3" Type="http://schemas.openxmlformats.org/officeDocument/2006/relationships/chart" Target="../charts/char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kumimoji="1" lang="en-US" altLang="zh-TW" dirty="0" smtClean="0"/>
              <a:t>Color Transfer between Images</a:t>
            </a:r>
            <a:endParaRPr kumimoji="1" lang="zh-TW" altLang="en-US" dirty="0"/>
          </a:p>
        </p:txBody>
      </p:sp>
      <p:sp>
        <p:nvSpPr>
          <p:cNvPr id="3" name="副標題 2"/>
          <p:cNvSpPr>
            <a:spLocks noGrp="1"/>
          </p:cNvSpPr>
          <p:nvPr>
            <p:ph type="subTitle" idx="1"/>
          </p:nvPr>
        </p:nvSpPr>
        <p:spPr/>
        <p:txBody>
          <a:bodyPr>
            <a:noAutofit/>
          </a:bodyPr>
          <a:lstStyle/>
          <a:p>
            <a:r>
              <a:rPr kumimoji="1" lang="en-US" altLang="zh-TW" sz="2400" dirty="0" smtClean="0"/>
              <a:t>0556097 </a:t>
            </a:r>
            <a:r>
              <a:rPr kumimoji="1" lang="zh-TW" altLang="en-US" sz="2400" dirty="0" smtClean="0"/>
              <a:t>陳威翔</a:t>
            </a:r>
          </a:p>
          <a:p>
            <a:r>
              <a:rPr kumimoji="1" lang="en-US" altLang="zh-TW" sz="2400" dirty="0" smtClean="0"/>
              <a:t>0556562</a:t>
            </a:r>
            <a:r>
              <a:rPr kumimoji="1" lang="zh-TW" altLang="en-US" sz="2400" dirty="0" smtClean="0"/>
              <a:t> 陳鴻君</a:t>
            </a:r>
            <a:endParaRPr kumimoji="1" lang="zh-TW" altLang="en-US" sz="2400" dirty="0"/>
          </a:p>
        </p:txBody>
      </p:sp>
    </p:spTree>
    <p:extLst>
      <p:ext uri="{BB962C8B-B14F-4D97-AF65-F5344CB8AC3E}">
        <p14:creationId xmlns:p14="http://schemas.microsoft.com/office/powerpoint/2010/main" val="48075715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819841" y="3026488"/>
            <a:ext cx="8911687" cy="1280890"/>
          </a:xfrm>
        </p:spPr>
        <p:txBody>
          <a:bodyPr/>
          <a:lstStyle/>
          <a:p>
            <a:pPr algn="ctr"/>
            <a:r>
              <a:rPr kumimoji="1" lang="en-US" altLang="zh-TW" dirty="0" smtClean="0"/>
              <a:t>Thank you </a:t>
            </a:r>
            <a:r>
              <a:rPr kumimoji="1" lang="en-US" altLang="zh-TW" smtClean="0"/>
              <a:t>for listening</a:t>
            </a:r>
            <a:endParaRPr kumimoji="1" lang="zh-TW" altLang="en-US" dirty="0"/>
          </a:p>
        </p:txBody>
      </p:sp>
    </p:spTree>
    <p:extLst>
      <p:ext uri="{BB962C8B-B14F-4D97-AF65-F5344CB8AC3E}">
        <p14:creationId xmlns:p14="http://schemas.microsoft.com/office/powerpoint/2010/main" val="1122721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kumimoji="1" lang="en-US" altLang="zh-TW" dirty="0" smtClean="0"/>
              <a:t>Color Transfer</a:t>
            </a:r>
            <a:endParaRPr kumimoji="1" lang="zh-TW" altLang="en-US" dirty="0"/>
          </a:p>
        </p:txBody>
      </p:sp>
      <p:sp>
        <p:nvSpPr>
          <p:cNvPr id="3" name="內容版面配置區 2"/>
          <p:cNvSpPr>
            <a:spLocks noGrp="1"/>
          </p:cNvSpPr>
          <p:nvPr>
            <p:ph idx="1"/>
          </p:nvPr>
        </p:nvSpPr>
        <p:spPr/>
        <p:txBody>
          <a:bodyPr>
            <a:normAutofit/>
          </a:bodyPr>
          <a:lstStyle/>
          <a:p>
            <a:r>
              <a:rPr kumimoji="1" lang="en-US" altLang="zh-TW" dirty="0" smtClean="0"/>
              <a:t>A method that borrows one image’s color characteristics from another.</a:t>
            </a:r>
          </a:p>
          <a:p>
            <a:r>
              <a:rPr kumimoji="1" lang="en-US" altLang="zh-TW" dirty="0" smtClean="0"/>
              <a:t>Source image : the original (standard image).</a:t>
            </a:r>
          </a:p>
          <a:p>
            <a:r>
              <a:rPr kumimoji="1" lang="en-US" altLang="zh-TW" dirty="0" smtClean="0"/>
              <a:t>Target image : the colors of an image intends to be altered.</a:t>
            </a:r>
          </a:p>
          <a:p>
            <a:endParaRPr kumimoji="1" lang="zh-TW" altLang="en-US" dirty="0"/>
          </a:p>
        </p:txBody>
      </p:sp>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9212" y="3667897"/>
            <a:ext cx="2266993" cy="2266993"/>
          </a:xfrm>
          <a:prstGeom prst="rect">
            <a:avLst/>
          </a:prstGeo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7611" y="3662292"/>
            <a:ext cx="2248930" cy="2248930"/>
          </a:xfrm>
          <a:prstGeom prst="rect">
            <a:avLst/>
          </a:prstGeom>
        </p:spPr>
      </p:pic>
      <p:pic>
        <p:nvPicPr>
          <p:cNvPr id="6" name="圖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99157" y="3673655"/>
            <a:ext cx="2261235" cy="2261235"/>
          </a:xfrm>
          <a:prstGeom prst="rect">
            <a:avLst/>
          </a:prstGeom>
        </p:spPr>
      </p:pic>
      <p:sp>
        <p:nvSpPr>
          <p:cNvPr id="8" name="文字方塊 7"/>
          <p:cNvSpPr txBox="1"/>
          <p:nvPr/>
        </p:nvSpPr>
        <p:spPr>
          <a:xfrm>
            <a:off x="3255272" y="6139822"/>
            <a:ext cx="960519" cy="369332"/>
          </a:xfrm>
          <a:prstGeom prst="rect">
            <a:avLst/>
          </a:prstGeom>
          <a:noFill/>
        </p:spPr>
        <p:txBody>
          <a:bodyPr wrap="none" rtlCol="0">
            <a:spAutoFit/>
          </a:bodyPr>
          <a:lstStyle/>
          <a:p>
            <a:r>
              <a:rPr kumimoji="1" lang="en-US" altLang="zh-TW" dirty="0"/>
              <a:t>S</a:t>
            </a:r>
            <a:r>
              <a:rPr kumimoji="1" lang="en-US" altLang="zh-TW" dirty="0" smtClean="0"/>
              <a:t>ource</a:t>
            </a:r>
            <a:endParaRPr kumimoji="1" lang="zh-TW" altLang="en-US" dirty="0"/>
          </a:p>
        </p:txBody>
      </p:sp>
      <p:sp>
        <p:nvSpPr>
          <p:cNvPr id="9" name="文字方塊 8"/>
          <p:cNvSpPr txBox="1"/>
          <p:nvPr/>
        </p:nvSpPr>
        <p:spPr>
          <a:xfrm>
            <a:off x="6275479" y="6112937"/>
            <a:ext cx="893193" cy="369332"/>
          </a:xfrm>
          <a:prstGeom prst="rect">
            <a:avLst/>
          </a:prstGeom>
          <a:noFill/>
        </p:spPr>
        <p:txBody>
          <a:bodyPr wrap="none" rtlCol="0">
            <a:spAutoFit/>
          </a:bodyPr>
          <a:lstStyle/>
          <a:p>
            <a:r>
              <a:rPr kumimoji="1" lang="en-US" altLang="zh-TW" dirty="0" smtClean="0"/>
              <a:t>Target</a:t>
            </a:r>
          </a:p>
        </p:txBody>
      </p:sp>
      <p:sp>
        <p:nvSpPr>
          <p:cNvPr id="10" name="文字方塊 9"/>
          <p:cNvSpPr txBox="1"/>
          <p:nvPr/>
        </p:nvSpPr>
        <p:spPr>
          <a:xfrm>
            <a:off x="9414435" y="6112937"/>
            <a:ext cx="830677" cy="369332"/>
          </a:xfrm>
          <a:prstGeom prst="rect">
            <a:avLst/>
          </a:prstGeom>
          <a:noFill/>
        </p:spPr>
        <p:txBody>
          <a:bodyPr wrap="none" rtlCol="0">
            <a:spAutoFit/>
          </a:bodyPr>
          <a:lstStyle/>
          <a:p>
            <a:r>
              <a:rPr kumimoji="1" lang="en-US" altLang="zh-TW" smtClean="0"/>
              <a:t>Result</a:t>
            </a:r>
            <a:endParaRPr kumimoji="1" lang="zh-TW" altLang="en-US" dirty="0"/>
          </a:p>
        </p:txBody>
      </p:sp>
      <p:sp>
        <p:nvSpPr>
          <p:cNvPr id="7" name="文字方塊 6"/>
          <p:cNvSpPr txBox="1"/>
          <p:nvPr/>
        </p:nvSpPr>
        <p:spPr>
          <a:xfrm>
            <a:off x="5053391" y="4601338"/>
            <a:ext cx="338554" cy="400110"/>
          </a:xfrm>
          <a:prstGeom prst="rect">
            <a:avLst/>
          </a:prstGeom>
          <a:noFill/>
        </p:spPr>
        <p:txBody>
          <a:bodyPr wrap="none" rtlCol="0">
            <a:spAutoFit/>
          </a:bodyPr>
          <a:lstStyle/>
          <a:p>
            <a:r>
              <a:rPr kumimoji="1" lang="en-US" altLang="zh-TW" sz="2000" b="1" dirty="0" smtClean="0"/>
              <a:t>+</a:t>
            </a:r>
            <a:endParaRPr kumimoji="1" lang="zh-TW" altLang="en-US" sz="2000" b="1" dirty="0"/>
          </a:p>
        </p:txBody>
      </p:sp>
      <p:sp>
        <p:nvSpPr>
          <p:cNvPr id="11" name="文字方塊 10"/>
          <p:cNvSpPr txBox="1"/>
          <p:nvPr/>
        </p:nvSpPr>
        <p:spPr>
          <a:xfrm>
            <a:off x="8121635" y="4601338"/>
            <a:ext cx="338554" cy="400110"/>
          </a:xfrm>
          <a:prstGeom prst="rect">
            <a:avLst/>
          </a:prstGeom>
          <a:noFill/>
        </p:spPr>
        <p:txBody>
          <a:bodyPr wrap="none" rtlCol="0">
            <a:spAutoFit/>
          </a:bodyPr>
          <a:lstStyle/>
          <a:p>
            <a:r>
              <a:rPr kumimoji="1" lang="en-US" altLang="zh-TW" sz="2000" b="1" dirty="0" smtClean="0"/>
              <a:t>=</a:t>
            </a:r>
            <a:endParaRPr kumimoji="1" lang="zh-TW" altLang="en-US" sz="2000" b="1" dirty="0"/>
          </a:p>
        </p:txBody>
      </p:sp>
    </p:spTree>
    <p:extLst>
      <p:ext uri="{BB962C8B-B14F-4D97-AF65-F5344CB8AC3E}">
        <p14:creationId xmlns:p14="http://schemas.microsoft.com/office/powerpoint/2010/main" val="8158570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Color Transfer Algorithm</a:t>
            </a:r>
            <a:endParaRPr kumimoji="1" lang="zh-TW" altLang="en-US" dirty="0"/>
          </a:p>
        </p:txBody>
      </p:sp>
      <p:sp>
        <p:nvSpPr>
          <p:cNvPr id="3" name="內容版面配置區 2"/>
          <p:cNvSpPr>
            <a:spLocks noGrp="1"/>
          </p:cNvSpPr>
          <p:nvPr>
            <p:ph idx="1"/>
          </p:nvPr>
        </p:nvSpPr>
        <p:spPr/>
        <p:txBody>
          <a:bodyPr/>
          <a:lstStyle/>
          <a:p>
            <a:r>
              <a:rPr kumimoji="1" lang="en-US" altLang="zh-TW" dirty="0" smtClean="0"/>
              <a:t>A </a:t>
            </a:r>
            <a:r>
              <a:rPr kumimoji="1" lang="en-US" altLang="zh-TW" dirty="0" smtClean="0">
                <a:solidFill>
                  <a:srgbClr val="FF0000"/>
                </a:solidFill>
              </a:rPr>
              <a:t>three</a:t>
            </a:r>
            <a:r>
              <a:rPr kumimoji="1" lang="en-US" altLang="zh-TW" dirty="0" smtClean="0"/>
              <a:t> steps approaches with two images, the source and the target image.</a:t>
            </a:r>
          </a:p>
          <a:p>
            <a:r>
              <a:rPr kumimoji="1" lang="en-US" altLang="zh-TW" dirty="0" smtClean="0"/>
              <a:t>Need to perform several color space conversions.</a:t>
            </a:r>
          </a:p>
          <a:p>
            <a:r>
              <a:rPr kumimoji="1" lang="en-US" altLang="zh-TW" dirty="0" smtClean="0"/>
              <a:t>Step1: </a:t>
            </a:r>
            <a:r>
              <a:rPr kumimoji="1" lang="en-US" altLang="zh-TW" dirty="0" smtClean="0">
                <a:solidFill>
                  <a:srgbClr val="FF0000"/>
                </a:solidFill>
              </a:rPr>
              <a:t>Forwardly</a:t>
            </a:r>
            <a:r>
              <a:rPr kumimoji="1" lang="en-US" altLang="zh-TW" dirty="0" smtClean="0"/>
              <a:t> convert pixels in the </a:t>
            </a:r>
            <a:r>
              <a:rPr kumimoji="1" lang="en-US" altLang="zh-TW" b="1" dirty="0" smtClean="0"/>
              <a:t>RGB</a:t>
            </a:r>
            <a:r>
              <a:rPr kumimoji="1" lang="en-US" altLang="zh-TW" dirty="0" smtClean="0"/>
              <a:t> color space to the 𝒍𝜶𝜷 color space.</a:t>
            </a:r>
          </a:p>
          <a:p>
            <a:r>
              <a:rPr kumimoji="1" lang="en-US" altLang="zh-TW" dirty="0" smtClean="0"/>
              <a:t>Step2: </a:t>
            </a:r>
            <a:r>
              <a:rPr kumimoji="1" lang="en-US" altLang="zh-TW" dirty="0" smtClean="0">
                <a:solidFill>
                  <a:srgbClr val="FF0000"/>
                </a:solidFill>
              </a:rPr>
              <a:t>Statistically</a:t>
            </a:r>
            <a:r>
              <a:rPr kumimoji="1" lang="en-US" altLang="zh-TW" dirty="0" smtClean="0"/>
              <a:t> process each pixel of the image in the 𝒍𝜶𝜷 color space and generate the corresponding result pixel.</a:t>
            </a:r>
          </a:p>
          <a:p>
            <a:r>
              <a:rPr kumimoji="1" lang="en-US" altLang="zh-TW" dirty="0" smtClean="0"/>
              <a:t>Step3: </a:t>
            </a:r>
            <a:r>
              <a:rPr kumimoji="1" lang="en-US" altLang="zh-TW" dirty="0" smtClean="0">
                <a:solidFill>
                  <a:srgbClr val="FF0000"/>
                </a:solidFill>
              </a:rPr>
              <a:t>Reversely</a:t>
            </a:r>
            <a:r>
              <a:rPr kumimoji="1" lang="en-US" altLang="zh-TW" dirty="0" smtClean="0"/>
              <a:t> convert result pixels back to the </a:t>
            </a:r>
            <a:r>
              <a:rPr kumimoji="1" lang="en-US" altLang="zh-TW" b="1" dirty="0" smtClean="0"/>
              <a:t>RGB</a:t>
            </a:r>
            <a:r>
              <a:rPr kumimoji="1" lang="en-US" altLang="zh-TW" dirty="0" smtClean="0"/>
              <a:t> color space.</a:t>
            </a:r>
            <a:endParaRPr kumimoji="1" lang="zh-TW" altLang="en-US" dirty="0"/>
          </a:p>
        </p:txBody>
      </p:sp>
    </p:spTree>
    <p:extLst>
      <p:ext uri="{BB962C8B-B14F-4D97-AF65-F5344CB8AC3E}">
        <p14:creationId xmlns:p14="http://schemas.microsoft.com/office/powerpoint/2010/main" val="188588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Step1: Forward Color Space Conversion</a:t>
            </a:r>
            <a:endParaRPr kumimoji="1" lang="zh-TW" altLang="en-US" dirty="0"/>
          </a:p>
        </p:txBody>
      </p:sp>
      <p:sp>
        <p:nvSpPr>
          <p:cNvPr id="3" name="內容版面配置區 2"/>
          <p:cNvSpPr>
            <a:spLocks noGrp="1"/>
          </p:cNvSpPr>
          <p:nvPr>
            <p:ph idx="1"/>
          </p:nvPr>
        </p:nvSpPr>
        <p:spPr/>
        <p:txBody>
          <a:bodyPr/>
          <a:lstStyle/>
          <a:p>
            <a:r>
              <a:rPr kumimoji="1" lang="en-US" altLang="zh-TW" dirty="0" smtClean="0"/>
              <a:t>Goal: convert each pixel  in the RGB color space to the 𝒍𝜶𝜷 color space.</a:t>
            </a:r>
          </a:p>
          <a:p>
            <a:r>
              <a:rPr kumimoji="1" lang="en-US" altLang="zh-TW" dirty="0" smtClean="0"/>
              <a:t>Apply to both source and target images.</a:t>
            </a:r>
          </a:p>
          <a:p>
            <a:r>
              <a:rPr kumimoji="1" lang="en-US" altLang="zh-TW" dirty="0" smtClean="0"/>
              <a:t>Four sub-steps are recommended.</a:t>
            </a:r>
          </a:p>
          <a:p>
            <a:r>
              <a:rPr kumimoji="1" lang="en-US" altLang="zh-TW" dirty="0" smtClean="0"/>
              <a:t>RGB → 𝒍𝜶𝜷</a:t>
            </a:r>
          </a:p>
          <a:p>
            <a:pPr lvl="1"/>
            <a:r>
              <a:rPr kumimoji="1" lang="en-US" altLang="zh-TW" dirty="0" smtClean="0"/>
              <a:t>1.1 RGB → XYZ</a:t>
            </a:r>
          </a:p>
          <a:p>
            <a:pPr lvl="1"/>
            <a:r>
              <a:rPr kumimoji="1" lang="en-US" altLang="zh-TW" dirty="0" smtClean="0"/>
              <a:t>1.2 XYZ → </a:t>
            </a:r>
            <a:r>
              <a:rPr kumimoji="1" lang="en-US" altLang="zh-TW" i="1" dirty="0" smtClean="0"/>
              <a:t>LMS</a:t>
            </a:r>
          </a:p>
          <a:p>
            <a:pPr lvl="1"/>
            <a:r>
              <a:rPr kumimoji="1" lang="en-US" altLang="zh-TW" dirty="0" smtClean="0"/>
              <a:t>1.3 </a:t>
            </a:r>
            <a:r>
              <a:rPr kumimoji="1" lang="en-US" altLang="zh-TW" i="1" dirty="0" smtClean="0"/>
              <a:t>LMS</a:t>
            </a:r>
            <a:r>
              <a:rPr kumimoji="1" lang="en-US" altLang="zh-TW" dirty="0" smtClean="0"/>
              <a:t> → </a:t>
            </a:r>
            <a:r>
              <a:rPr kumimoji="1" lang="en-US" altLang="zh-TW" b="1" dirty="0" smtClean="0"/>
              <a:t>LMS</a:t>
            </a:r>
          </a:p>
          <a:p>
            <a:pPr lvl="1"/>
            <a:r>
              <a:rPr kumimoji="1" lang="en-US" altLang="zh-TW" dirty="0" smtClean="0"/>
              <a:t>1.4 </a:t>
            </a:r>
            <a:r>
              <a:rPr kumimoji="1" lang="en-US" altLang="zh-TW" b="1" dirty="0" smtClean="0"/>
              <a:t>LMS</a:t>
            </a:r>
            <a:r>
              <a:rPr kumimoji="1" lang="en-US" altLang="zh-TW" dirty="0" smtClean="0"/>
              <a:t> → </a:t>
            </a:r>
            <a:r>
              <a:rPr kumimoji="1" lang="en-US" altLang="zh-TW" dirty="0"/>
              <a:t>𝒍𝜶𝜷</a:t>
            </a:r>
            <a:endParaRPr kumimoji="1" lang="zh-TW" altLang="en-US" dirty="0"/>
          </a:p>
        </p:txBody>
      </p:sp>
    </p:spTree>
    <p:extLst>
      <p:ext uri="{BB962C8B-B14F-4D97-AF65-F5344CB8AC3E}">
        <p14:creationId xmlns:p14="http://schemas.microsoft.com/office/powerpoint/2010/main" val="1849574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Step2: Statistical pixel processing</a:t>
            </a:r>
            <a:endParaRPr kumimoji="1" lang="zh-TW" altLang="en-US" dirty="0"/>
          </a:p>
        </p:txBody>
      </p:sp>
      <p:pic>
        <p:nvPicPr>
          <p:cNvPr id="4" name="內容版面配置區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34791" y="2133600"/>
            <a:ext cx="6224243" cy="3778250"/>
          </a:xfrm>
        </p:spPr>
      </p:pic>
    </p:spTree>
    <p:extLst>
      <p:ext uri="{BB962C8B-B14F-4D97-AF65-F5344CB8AC3E}">
        <p14:creationId xmlns:p14="http://schemas.microsoft.com/office/powerpoint/2010/main" val="11044100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Step3: Reverse Color Space conversion</a:t>
            </a:r>
            <a:endParaRPr kumimoji="1" lang="zh-TW" altLang="en-US" dirty="0"/>
          </a:p>
        </p:txBody>
      </p:sp>
      <p:sp>
        <p:nvSpPr>
          <p:cNvPr id="3" name="內容版面配置區 2"/>
          <p:cNvSpPr>
            <a:spLocks noGrp="1"/>
          </p:cNvSpPr>
          <p:nvPr>
            <p:ph idx="1"/>
          </p:nvPr>
        </p:nvSpPr>
        <p:spPr/>
        <p:txBody>
          <a:bodyPr/>
          <a:lstStyle/>
          <a:p>
            <a:r>
              <a:rPr kumimoji="1" lang="en-US" altLang="zh-TW" dirty="0" smtClean="0"/>
              <a:t>𝒍𝜶𝜷 → RGB</a:t>
            </a:r>
          </a:p>
          <a:p>
            <a:pPr lvl="1"/>
            <a:r>
              <a:rPr kumimoji="1" lang="en-US" altLang="zh-TW" dirty="0" smtClean="0"/>
              <a:t>3.1 𝒍𝜶𝜷 → </a:t>
            </a:r>
            <a:r>
              <a:rPr kumimoji="1" lang="en-US" altLang="zh-TW" b="1" dirty="0" smtClean="0"/>
              <a:t>LMS</a:t>
            </a:r>
          </a:p>
          <a:p>
            <a:pPr lvl="1"/>
            <a:r>
              <a:rPr kumimoji="1" lang="en-US" altLang="zh-TW" dirty="0" smtClean="0"/>
              <a:t>3.2</a:t>
            </a:r>
            <a:r>
              <a:rPr kumimoji="1" lang="en-US" altLang="zh-TW" b="1" dirty="0" smtClean="0"/>
              <a:t> LMS </a:t>
            </a:r>
            <a:r>
              <a:rPr kumimoji="1" lang="en-US" altLang="zh-TW" dirty="0" smtClean="0"/>
              <a:t>→ </a:t>
            </a:r>
            <a:r>
              <a:rPr kumimoji="1" lang="en-US" altLang="zh-TW" i="1" dirty="0" smtClean="0"/>
              <a:t>LMS</a:t>
            </a:r>
          </a:p>
          <a:p>
            <a:pPr lvl="1"/>
            <a:r>
              <a:rPr kumimoji="1" lang="en-US" altLang="zh-TW" dirty="0" smtClean="0"/>
              <a:t>3.3 </a:t>
            </a:r>
            <a:r>
              <a:rPr kumimoji="1" lang="en-US" altLang="zh-TW" i="1" dirty="0" smtClean="0"/>
              <a:t>LMS</a:t>
            </a:r>
            <a:r>
              <a:rPr kumimoji="1" lang="en-US" altLang="zh-TW" dirty="0" smtClean="0"/>
              <a:t> → XYZ → RGB</a:t>
            </a:r>
            <a:endParaRPr kumimoji="1" lang="zh-TW" altLang="en-US" dirty="0"/>
          </a:p>
        </p:txBody>
      </p:sp>
    </p:spTree>
    <p:extLst>
      <p:ext uri="{BB962C8B-B14F-4D97-AF65-F5344CB8AC3E}">
        <p14:creationId xmlns:p14="http://schemas.microsoft.com/office/powerpoint/2010/main" val="4493220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Use </a:t>
            </a:r>
            <a:r>
              <a:rPr kumimoji="1" lang="en-US" altLang="zh-TW" dirty="0" err="1" smtClean="0"/>
              <a:t>openMP</a:t>
            </a:r>
            <a:r>
              <a:rPr kumimoji="1" lang="en-US" altLang="zh-TW" dirty="0" smtClean="0"/>
              <a:t> to parallelize</a:t>
            </a:r>
            <a:endParaRPr kumimoji="1" lang="zh-TW" altLang="en-US" dirty="0"/>
          </a:p>
        </p:txBody>
      </p:sp>
      <p:sp>
        <p:nvSpPr>
          <p:cNvPr id="3" name="內容版面配置區 2"/>
          <p:cNvSpPr>
            <a:spLocks noGrp="1"/>
          </p:cNvSpPr>
          <p:nvPr>
            <p:ph idx="1"/>
          </p:nvPr>
        </p:nvSpPr>
        <p:spPr>
          <a:xfrm>
            <a:off x="2589212" y="1659774"/>
            <a:ext cx="8915400" cy="3777622"/>
          </a:xfrm>
        </p:spPr>
        <p:txBody>
          <a:bodyPr/>
          <a:lstStyle/>
          <a:p>
            <a:r>
              <a:rPr kumimoji="1" lang="zh-TW" altLang="en-US" dirty="0" smtClean="0"/>
              <a:t>設備：</a:t>
            </a:r>
            <a:r>
              <a:rPr kumimoji="1" lang="en-US" altLang="zh-TW" dirty="0" smtClean="0"/>
              <a:t>i7-6800K CPU, 32GB </a:t>
            </a:r>
            <a:r>
              <a:rPr kumimoji="1" lang="en-US" altLang="zh-TW" dirty="0" smtClean="0"/>
              <a:t>RAM (6 cores, 12 threads).</a:t>
            </a:r>
          </a:p>
          <a:p>
            <a:r>
              <a:rPr kumimoji="1" lang="en-US" altLang="zh-TW" dirty="0" smtClean="0"/>
              <a:t>Method </a:t>
            </a:r>
            <a:r>
              <a:rPr kumimoji="1" lang="en-US" altLang="zh-TW" dirty="0" smtClean="0"/>
              <a:t>1: use parallel for to parallelize</a:t>
            </a:r>
          </a:p>
          <a:p>
            <a:r>
              <a:rPr kumimoji="1" lang="en-US" altLang="zh-TW" dirty="0" smtClean="0"/>
              <a:t>Method 2: </a:t>
            </a:r>
            <a:r>
              <a:rPr kumimoji="1" lang="zh-TW" altLang="en-US" dirty="0" smtClean="0"/>
              <a:t>先把</a:t>
            </a:r>
            <a:r>
              <a:rPr kumimoji="1" lang="en-US" altLang="zh-TW" dirty="0" smtClean="0"/>
              <a:t>local</a:t>
            </a:r>
            <a:r>
              <a:rPr kumimoji="1" lang="zh-TW" altLang="en-US" dirty="0" smtClean="0"/>
              <a:t>的</a:t>
            </a:r>
            <a:r>
              <a:rPr kumimoji="1" lang="en-US" altLang="zh-TW" dirty="0" smtClean="0"/>
              <a:t>mean &amp; standard deviation</a:t>
            </a:r>
            <a:r>
              <a:rPr kumimoji="1" lang="zh-TW" altLang="en-US" dirty="0" smtClean="0"/>
              <a:t>做完再更新到</a:t>
            </a:r>
            <a:r>
              <a:rPr kumimoji="1" lang="en-US" altLang="zh-TW" dirty="0" smtClean="0"/>
              <a:t>global</a:t>
            </a:r>
            <a:r>
              <a:rPr kumimoji="1" lang="zh-TW" altLang="en-US" dirty="0" smtClean="0"/>
              <a:t>的</a:t>
            </a:r>
            <a:r>
              <a:rPr kumimoji="1" lang="en-US" altLang="zh-TW" dirty="0"/>
              <a:t>mean &amp; standard </a:t>
            </a:r>
            <a:r>
              <a:rPr kumimoji="1" lang="en-US" altLang="zh-TW" dirty="0" smtClean="0"/>
              <a:t>deviation</a:t>
            </a:r>
            <a:endParaRPr kumimoji="1" lang="zh-TW" altLang="en-US" dirty="0" smtClean="0"/>
          </a:p>
          <a:p>
            <a:pPr lvl="1"/>
            <a:r>
              <a:rPr kumimoji="1" lang="zh-TW" altLang="en-US" dirty="0" smtClean="0"/>
              <a:t>結論：</a:t>
            </a:r>
            <a:r>
              <a:rPr kumimoji="1" lang="en-US" altLang="zh-TW" dirty="0" smtClean="0"/>
              <a:t>thread</a:t>
            </a:r>
            <a:r>
              <a:rPr kumimoji="1" lang="zh-TW" altLang="en-US" dirty="0" smtClean="0"/>
              <a:t>同步的</a:t>
            </a:r>
            <a:r>
              <a:rPr kumimoji="1" lang="en-US" altLang="zh-TW" dirty="0" smtClean="0"/>
              <a:t>overhead</a:t>
            </a:r>
            <a:r>
              <a:rPr kumimoji="1" lang="zh-TW" altLang="en-US" dirty="0" smtClean="0"/>
              <a:t>筆</a:t>
            </a:r>
            <a:r>
              <a:rPr kumimoji="1" lang="en-US" altLang="zh-TW" dirty="0" smtClean="0"/>
              <a:t>method</a:t>
            </a:r>
            <a:r>
              <a:rPr kumimoji="1" lang="zh-TW" altLang="en-US" dirty="0" smtClean="0"/>
              <a:t> </a:t>
            </a:r>
            <a:r>
              <a:rPr kumimoji="1" lang="en-US" altLang="zh-TW" dirty="0" smtClean="0"/>
              <a:t>1</a:t>
            </a:r>
            <a:r>
              <a:rPr kumimoji="1" lang="zh-TW" altLang="en-US" dirty="0" smtClean="0"/>
              <a:t> 少一些，</a:t>
            </a:r>
            <a:r>
              <a:rPr kumimoji="1" lang="en-US" altLang="zh-TW" dirty="0" smtClean="0"/>
              <a:t>speedup</a:t>
            </a:r>
            <a:r>
              <a:rPr kumimoji="1" lang="zh-TW" altLang="en-US" dirty="0" smtClean="0"/>
              <a:t>會因此進步一點</a:t>
            </a:r>
            <a:endParaRPr kumimoji="1" lang="en-US" altLang="zh-TW" dirty="0" smtClean="0"/>
          </a:p>
          <a:p>
            <a:pPr lvl="1"/>
            <a:r>
              <a:rPr kumimoji="1" lang="zh-TW" altLang="en-US" dirty="0" smtClean="0"/>
              <a:t>限制：須依照圖片大小和</a:t>
            </a:r>
            <a:r>
              <a:rPr kumimoji="1" lang="en-US" altLang="zh-TW" dirty="0" smtClean="0"/>
              <a:t>thread</a:t>
            </a:r>
            <a:r>
              <a:rPr kumimoji="1" lang="zh-TW" altLang="en-US" dirty="0" smtClean="0"/>
              <a:t>個數分配</a:t>
            </a:r>
            <a:endParaRPr kumimoji="1" lang="zh-TW" altLang="en-US" dirty="0"/>
          </a:p>
        </p:txBody>
      </p:sp>
      <p:graphicFrame>
        <p:nvGraphicFramePr>
          <p:cNvPr id="5" name="圖表 4"/>
          <p:cNvGraphicFramePr>
            <a:graphicFrameLocks/>
          </p:cNvGraphicFramePr>
          <p:nvPr>
            <p:extLst>
              <p:ext uri="{D42A27DB-BD31-4B8C-83A1-F6EECF244321}">
                <p14:modId xmlns:p14="http://schemas.microsoft.com/office/powerpoint/2010/main" val="304991208"/>
              </p:ext>
            </p:extLst>
          </p:nvPr>
        </p:nvGraphicFramePr>
        <p:xfrm>
          <a:off x="2097578" y="4073236"/>
          <a:ext cx="4153593" cy="252291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圖表 5"/>
          <p:cNvGraphicFramePr>
            <a:graphicFrameLocks/>
          </p:cNvGraphicFramePr>
          <p:nvPr>
            <p:extLst>
              <p:ext uri="{D42A27DB-BD31-4B8C-83A1-F6EECF244321}">
                <p14:modId xmlns:p14="http://schemas.microsoft.com/office/powerpoint/2010/main" val="1051926626"/>
              </p:ext>
            </p:extLst>
          </p:nvPr>
        </p:nvGraphicFramePr>
        <p:xfrm>
          <a:off x="7063537" y="4073236"/>
          <a:ext cx="4150332" cy="253330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18592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a:t>C</a:t>
            </a:r>
            <a:r>
              <a:rPr kumimoji="1" lang="en-US" altLang="zh-TW" dirty="0" smtClean="0"/>
              <a:t>ompare different size</a:t>
            </a:r>
            <a:endParaRPr kumimoji="1" lang="zh-TW" altLang="en-US" dirty="0"/>
          </a:p>
        </p:txBody>
      </p:sp>
      <p:graphicFrame>
        <p:nvGraphicFramePr>
          <p:cNvPr id="7" name="表格 6"/>
          <p:cNvGraphicFramePr>
            <a:graphicFrameLocks noGrp="1"/>
          </p:cNvGraphicFramePr>
          <p:nvPr>
            <p:extLst>
              <p:ext uri="{D42A27DB-BD31-4B8C-83A1-F6EECF244321}">
                <p14:modId xmlns:p14="http://schemas.microsoft.com/office/powerpoint/2010/main" val="1543523092"/>
              </p:ext>
            </p:extLst>
          </p:nvPr>
        </p:nvGraphicFramePr>
        <p:xfrm>
          <a:off x="2214714" y="1642376"/>
          <a:ext cx="4572000" cy="2106665"/>
        </p:xfrm>
        <a:graphic>
          <a:graphicData uri="http://schemas.openxmlformats.org/drawingml/2006/table">
            <a:tbl>
              <a:tblPr firstRow="1" bandRow="1">
                <a:tableStyleId>{F5AB1C69-6EDB-4FF4-983F-18BD219EF322}</a:tableStyleId>
              </a:tblPr>
              <a:tblGrid>
                <a:gridCol w="914400"/>
                <a:gridCol w="914400"/>
                <a:gridCol w="914400"/>
                <a:gridCol w="914400"/>
                <a:gridCol w="914400"/>
              </a:tblGrid>
              <a:tr h="421333">
                <a:tc>
                  <a:txBody>
                    <a:bodyPr/>
                    <a:lstStyle/>
                    <a:p>
                      <a:endParaRPr lang="zh-TW" altLang="en-US" dirty="0"/>
                    </a:p>
                  </a:txBody>
                  <a:tcPr/>
                </a:tc>
                <a:tc>
                  <a:txBody>
                    <a:bodyPr/>
                    <a:lstStyle/>
                    <a:p>
                      <a:r>
                        <a:rPr lang="en-US" altLang="zh-TW" sz="1100" dirty="0" smtClean="0"/>
                        <a:t>512*512</a:t>
                      </a:r>
                      <a:endParaRPr lang="zh-TW" altLang="en-US" sz="1100" dirty="0"/>
                    </a:p>
                  </a:txBody>
                  <a:tcPr/>
                </a:tc>
                <a:tc>
                  <a:txBody>
                    <a:bodyPr/>
                    <a:lstStyle/>
                    <a:p>
                      <a:r>
                        <a:rPr lang="en-US" altLang="zh-TW" sz="1100" dirty="0" smtClean="0"/>
                        <a:t>1024*1024</a:t>
                      </a:r>
                      <a:endParaRPr lang="zh-TW" altLang="en-US" sz="1100" dirty="0"/>
                    </a:p>
                  </a:txBody>
                  <a:tcPr/>
                </a:tc>
                <a:tc>
                  <a:txBody>
                    <a:bodyPr/>
                    <a:lstStyle/>
                    <a:p>
                      <a:r>
                        <a:rPr lang="en-US" altLang="zh-TW" sz="1100" dirty="0" smtClean="0"/>
                        <a:t>2048*2048</a:t>
                      </a:r>
                      <a:endParaRPr lang="zh-TW" altLang="en-US" sz="1100" dirty="0"/>
                    </a:p>
                  </a:txBody>
                  <a:tcPr/>
                </a:tc>
                <a:tc>
                  <a:txBody>
                    <a:bodyPr/>
                    <a:lstStyle/>
                    <a:p>
                      <a:r>
                        <a:rPr lang="en-US" altLang="zh-TW" sz="1100" dirty="0" smtClean="0"/>
                        <a:t>4096*4096</a:t>
                      </a:r>
                      <a:endParaRPr lang="zh-TW" altLang="en-US" sz="1100" dirty="0"/>
                    </a:p>
                  </a:txBody>
                  <a:tcPr/>
                </a:tc>
              </a:tr>
              <a:tr h="421333">
                <a:tc>
                  <a:txBody>
                    <a:bodyPr/>
                    <a:lstStyle/>
                    <a:p>
                      <a:r>
                        <a:rPr lang="en-US" altLang="zh-TW" dirty="0" smtClean="0"/>
                        <a:t>1</a:t>
                      </a:r>
                      <a:endParaRPr lang="zh-TW" altLang="en-US" dirty="0"/>
                    </a:p>
                  </a:txBody>
                  <a:tcPr/>
                </a:tc>
                <a:tc>
                  <a:txBody>
                    <a:bodyPr/>
                    <a:lstStyle/>
                    <a:p>
                      <a:r>
                        <a:rPr lang="en-US" altLang="zh-TW" dirty="0" smtClean="0"/>
                        <a:t>0.206</a:t>
                      </a:r>
                      <a:endParaRPr lang="zh-TW" altLang="en-US" dirty="0"/>
                    </a:p>
                  </a:txBody>
                  <a:tcPr/>
                </a:tc>
                <a:tc>
                  <a:txBody>
                    <a:bodyPr/>
                    <a:lstStyle/>
                    <a:p>
                      <a:r>
                        <a:rPr lang="en-US" altLang="zh-TW" dirty="0" smtClean="0"/>
                        <a:t>1.042</a:t>
                      </a:r>
                      <a:endParaRPr lang="zh-TW" altLang="en-US" dirty="0"/>
                    </a:p>
                  </a:txBody>
                  <a:tcPr/>
                </a:tc>
                <a:tc>
                  <a:txBody>
                    <a:bodyPr/>
                    <a:lstStyle/>
                    <a:p>
                      <a:r>
                        <a:rPr lang="en-US" altLang="zh-TW" dirty="0" smtClean="0"/>
                        <a:t>4.034</a:t>
                      </a:r>
                      <a:endParaRPr lang="zh-TW" altLang="en-US" dirty="0"/>
                    </a:p>
                  </a:txBody>
                  <a:tcPr/>
                </a:tc>
                <a:tc>
                  <a:txBody>
                    <a:bodyPr/>
                    <a:lstStyle/>
                    <a:p>
                      <a:r>
                        <a:rPr lang="en-US" altLang="zh-TW" dirty="0" smtClean="0"/>
                        <a:t>17.251</a:t>
                      </a:r>
                      <a:endParaRPr lang="zh-TW" altLang="en-US" dirty="0"/>
                    </a:p>
                  </a:txBody>
                  <a:tcPr/>
                </a:tc>
              </a:tr>
              <a:tr h="421333">
                <a:tc>
                  <a:txBody>
                    <a:bodyPr/>
                    <a:lstStyle/>
                    <a:p>
                      <a:r>
                        <a:rPr lang="en-US" altLang="zh-TW" dirty="0" smtClean="0"/>
                        <a:t>2</a:t>
                      </a:r>
                      <a:endParaRPr lang="zh-TW" altLang="en-US" dirty="0"/>
                    </a:p>
                  </a:txBody>
                  <a:tcPr/>
                </a:tc>
                <a:tc>
                  <a:txBody>
                    <a:bodyPr/>
                    <a:lstStyle/>
                    <a:p>
                      <a:r>
                        <a:rPr lang="en-US" altLang="zh-TW" dirty="0" smtClean="0"/>
                        <a:t>0.131</a:t>
                      </a:r>
                      <a:endParaRPr lang="zh-TW" altLang="en-US" dirty="0"/>
                    </a:p>
                  </a:txBody>
                  <a:tcPr/>
                </a:tc>
                <a:tc>
                  <a:txBody>
                    <a:bodyPr/>
                    <a:lstStyle/>
                    <a:p>
                      <a:r>
                        <a:rPr lang="en-US" altLang="zh-TW" dirty="0" smtClean="0"/>
                        <a:t>0.663</a:t>
                      </a:r>
                      <a:endParaRPr lang="zh-TW" altLang="en-US" dirty="0"/>
                    </a:p>
                  </a:txBody>
                  <a:tcPr/>
                </a:tc>
                <a:tc>
                  <a:txBody>
                    <a:bodyPr/>
                    <a:lstStyle/>
                    <a:p>
                      <a:r>
                        <a:rPr lang="en-US" altLang="zh-TW" dirty="0" smtClean="0"/>
                        <a:t>2.589</a:t>
                      </a:r>
                      <a:endParaRPr lang="zh-TW" altLang="en-US" dirty="0"/>
                    </a:p>
                  </a:txBody>
                  <a:tcPr/>
                </a:tc>
                <a:tc>
                  <a:txBody>
                    <a:bodyPr/>
                    <a:lstStyle/>
                    <a:p>
                      <a:r>
                        <a:rPr lang="en-US" altLang="zh-TW" dirty="0" smtClean="0"/>
                        <a:t>11.2</a:t>
                      </a:r>
                      <a:endParaRPr lang="zh-TW" altLang="en-US" dirty="0"/>
                    </a:p>
                  </a:txBody>
                  <a:tcPr/>
                </a:tc>
              </a:tr>
              <a:tr h="421333">
                <a:tc>
                  <a:txBody>
                    <a:bodyPr/>
                    <a:lstStyle/>
                    <a:p>
                      <a:r>
                        <a:rPr lang="en-US" altLang="zh-TW" dirty="0" smtClean="0"/>
                        <a:t>4</a:t>
                      </a:r>
                      <a:endParaRPr lang="zh-TW" altLang="en-US" dirty="0"/>
                    </a:p>
                  </a:txBody>
                  <a:tcPr/>
                </a:tc>
                <a:tc>
                  <a:txBody>
                    <a:bodyPr/>
                    <a:lstStyle/>
                    <a:p>
                      <a:r>
                        <a:rPr lang="en-US" altLang="zh-TW" dirty="0" smtClean="0"/>
                        <a:t>0.09</a:t>
                      </a:r>
                      <a:endParaRPr lang="zh-TW" altLang="en-US" dirty="0"/>
                    </a:p>
                  </a:txBody>
                  <a:tcPr/>
                </a:tc>
                <a:tc>
                  <a:txBody>
                    <a:bodyPr/>
                    <a:lstStyle/>
                    <a:p>
                      <a:r>
                        <a:rPr lang="en-US" altLang="zh-TW" dirty="0" smtClean="0"/>
                        <a:t>0.455</a:t>
                      </a:r>
                      <a:endParaRPr lang="zh-TW" altLang="en-US" dirty="0"/>
                    </a:p>
                  </a:txBody>
                  <a:tcPr/>
                </a:tc>
                <a:tc>
                  <a:txBody>
                    <a:bodyPr/>
                    <a:lstStyle/>
                    <a:p>
                      <a:r>
                        <a:rPr lang="en-US" altLang="zh-TW" dirty="0" smtClean="0"/>
                        <a:t>1.842</a:t>
                      </a:r>
                      <a:endParaRPr lang="zh-TW" altLang="en-US" dirty="0"/>
                    </a:p>
                  </a:txBody>
                  <a:tcPr/>
                </a:tc>
                <a:tc>
                  <a:txBody>
                    <a:bodyPr/>
                    <a:lstStyle/>
                    <a:p>
                      <a:r>
                        <a:rPr lang="en-US" altLang="zh-TW" dirty="0" smtClean="0"/>
                        <a:t>8.061</a:t>
                      </a:r>
                      <a:endParaRPr lang="zh-TW" altLang="en-US" dirty="0"/>
                    </a:p>
                  </a:txBody>
                  <a:tcPr/>
                </a:tc>
              </a:tr>
              <a:tr h="421333">
                <a:tc>
                  <a:txBody>
                    <a:bodyPr/>
                    <a:lstStyle/>
                    <a:p>
                      <a:r>
                        <a:rPr lang="en-US" altLang="zh-TW" dirty="0" smtClean="0"/>
                        <a:t>8</a:t>
                      </a:r>
                      <a:endParaRPr lang="zh-TW" altLang="en-US" dirty="0"/>
                    </a:p>
                  </a:txBody>
                  <a:tcPr/>
                </a:tc>
                <a:tc>
                  <a:txBody>
                    <a:bodyPr/>
                    <a:lstStyle/>
                    <a:p>
                      <a:r>
                        <a:rPr lang="en-US" altLang="zh-TW" dirty="0" smtClean="0"/>
                        <a:t>0.085</a:t>
                      </a:r>
                      <a:endParaRPr lang="zh-TW" altLang="en-US" dirty="0"/>
                    </a:p>
                  </a:txBody>
                  <a:tcPr/>
                </a:tc>
                <a:tc>
                  <a:txBody>
                    <a:bodyPr/>
                    <a:lstStyle/>
                    <a:p>
                      <a:r>
                        <a:rPr lang="en-US" altLang="zh-TW" dirty="0" smtClean="0"/>
                        <a:t>0.436</a:t>
                      </a:r>
                      <a:endParaRPr lang="zh-TW" altLang="en-US" dirty="0"/>
                    </a:p>
                  </a:txBody>
                  <a:tcPr/>
                </a:tc>
                <a:tc>
                  <a:txBody>
                    <a:bodyPr/>
                    <a:lstStyle/>
                    <a:p>
                      <a:r>
                        <a:rPr lang="en-US" altLang="zh-TW" dirty="0" smtClean="0"/>
                        <a:t>1.709</a:t>
                      </a:r>
                      <a:endParaRPr lang="zh-TW" altLang="en-US" dirty="0"/>
                    </a:p>
                  </a:txBody>
                  <a:tcPr/>
                </a:tc>
                <a:tc>
                  <a:txBody>
                    <a:bodyPr/>
                    <a:lstStyle/>
                    <a:p>
                      <a:r>
                        <a:rPr lang="en-US" altLang="zh-TW" dirty="0" smtClean="0"/>
                        <a:t>7.533</a:t>
                      </a:r>
                      <a:endParaRPr lang="zh-TW" altLang="en-US" dirty="0"/>
                    </a:p>
                  </a:txBody>
                  <a:tcPr/>
                </a:tc>
              </a:tr>
            </a:tbl>
          </a:graphicData>
        </a:graphic>
      </p:graphicFrame>
      <p:graphicFrame>
        <p:nvGraphicFramePr>
          <p:cNvPr id="9" name="圖表 8"/>
          <p:cNvGraphicFramePr>
            <a:graphicFrameLocks/>
          </p:cNvGraphicFramePr>
          <p:nvPr>
            <p:extLst>
              <p:ext uri="{D42A27DB-BD31-4B8C-83A1-F6EECF244321}">
                <p14:modId xmlns:p14="http://schemas.microsoft.com/office/powerpoint/2010/main" val="766736110"/>
              </p:ext>
            </p:extLst>
          </p:nvPr>
        </p:nvGraphicFramePr>
        <p:xfrm>
          <a:off x="2214714" y="3902826"/>
          <a:ext cx="45720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圖表 9"/>
          <p:cNvGraphicFramePr>
            <a:graphicFrameLocks/>
          </p:cNvGraphicFramePr>
          <p:nvPr>
            <p:extLst>
              <p:ext uri="{D42A27DB-BD31-4B8C-83A1-F6EECF244321}">
                <p14:modId xmlns:p14="http://schemas.microsoft.com/office/powerpoint/2010/main" val="1266362814"/>
              </p:ext>
            </p:extLst>
          </p:nvPr>
        </p:nvGraphicFramePr>
        <p:xfrm>
          <a:off x="7131895" y="3902826"/>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表格 10"/>
          <p:cNvGraphicFramePr>
            <a:graphicFrameLocks noGrp="1"/>
          </p:cNvGraphicFramePr>
          <p:nvPr>
            <p:extLst>
              <p:ext uri="{D42A27DB-BD31-4B8C-83A1-F6EECF244321}">
                <p14:modId xmlns:p14="http://schemas.microsoft.com/office/powerpoint/2010/main" val="2119295134"/>
              </p:ext>
            </p:extLst>
          </p:nvPr>
        </p:nvGraphicFramePr>
        <p:xfrm>
          <a:off x="7131895" y="1646613"/>
          <a:ext cx="4572000" cy="2072641"/>
        </p:xfrm>
        <a:graphic>
          <a:graphicData uri="http://schemas.openxmlformats.org/drawingml/2006/table">
            <a:tbl>
              <a:tblPr firstRow="1" bandRow="1">
                <a:tableStyleId>{F5AB1C69-6EDB-4FF4-983F-18BD219EF322}</a:tableStyleId>
              </a:tblPr>
              <a:tblGrid>
                <a:gridCol w="914400"/>
                <a:gridCol w="914400"/>
                <a:gridCol w="914400"/>
                <a:gridCol w="914400"/>
                <a:gridCol w="914400"/>
              </a:tblGrid>
              <a:tr h="387309">
                <a:tc>
                  <a:txBody>
                    <a:bodyPr/>
                    <a:lstStyle/>
                    <a:p>
                      <a:endParaRPr lang="zh-TW" altLang="en-US" dirty="0"/>
                    </a:p>
                  </a:txBody>
                  <a:tcPr/>
                </a:tc>
                <a:tc>
                  <a:txBody>
                    <a:bodyPr/>
                    <a:lstStyle/>
                    <a:p>
                      <a:r>
                        <a:rPr lang="en-US" altLang="zh-TW" sz="1100" dirty="0" smtClean="0"/>
                        <a:t>512*512</a:t>
                      </a:r>
                      <a:endParaRPr lang="zh-TW" altLang="en-US" sz="1100" dirty="0"/>
                    </a:p>
                  </a:txBody>
                  <a:tcPr/>
                </a:tc>
                <a:tc>
                  <a:txBody>
                    <a:bodyPr/>
                    <a:lstStyle/>
                    <a:p>
                      <a:r>
                        <a:rPr lang="en-US" altLang="zh-TW" sz="1100" dirty="0" smtClean="0"/>
                        <a:t>1024*1024</a:t>
                      </a:r>
                      <a:endParaRPr lang="zh-TW" altLang="en-US" sz="1100" dirty="0"/>
                    </a:p>
                  </a:txBody>
                  <a:tcPr/>
                </a:tc>
                <a:tc>
                  <a:txBody>
                    <a:bodyPr/>
                    <a:lstStyle/>
                    <a:p>
                      <a:r>
                        <a:rPr lang="en-US" altLang="zh-TW" sz="1100" dirty="0" smtClean="0"/>
                        <a:t>2048*2048</a:t>
                      </a:r>
                      <a:endParaRPr lang="zh-TW" altLang="en-US" sz="1100" dirty="0"/>
                    </a:p>
                  </a:txBody>
                  <a:tcPr/>
                </a:tc>
                <a:tc>
                  <a:txBody>
                    <a:bodyPr/>
                    <a:lstStyle/>
                    <a:p>
                      <a:r>
                        <a:rPr lang="en-US" altLang="zh-TW" sz="1100" dirty="0" smtClean="0"/>
                        <a:t>4096*4096</a:t>
                      </a:r>
                      <a:endParaRPr lang="zh-TW" altLang="en-US" sz="1100" dirty="0"/>
                    </a:p>
                  </a:txBody>
                  <a:tcPr/>
                </a:tc>
              </a:tr>
              <a:tr h="421333">
                <a:tc>
                  <a:txBody>
                    <a:bodyPr/>
                    <a:lstStyle/>
                    <a:p>
                      <a:r>
                        <a:rPr lang="en-US" altLang="zh-TW" dirty="0" smtClean="0"/>
                        <a:t>1</a:t>
                      </a:r>
                      <a:endParaRPr lang="zh-TW" altLang="en-US" dirty="0"/>
                    </a:p>
                  </a:txBody>
                  <a:tcPr/>
                </a:tc>
                <a:tc>
                  <a:txBody>
                    <a:bodyPr/>
                    <a:lstStyle/>
                    <a:p>
                      <a:r>
                        <a:rPr lang="en-US" altLang="zh-TW" dirty="0" smtClean="0"/>
                        <a:t>1</a:t>
                      </a:r>
                      <a:endParaRPr lang="zh-TW" altLang="en-US" dirty="0"/>
                    </a:p>
                  </a:txBody>
                  <a:tcPr/>
                </a:tc>
                <a:tc>
                  <a:txBody>
                    <a:bodyPr/>
                    <a:lstStyle/>
                    <a:p>
                      <a:r>
                        <a:rPr lang="en-US" altLang="zh-TW" dirty="0" smtClean="0"/>
                        <a:t>1</a:t>
                      </a:r>
                      <a:endParaRPr lang="zh-TW" altLang="en-US" dirty="0"/>
                    </a:p>
                  </a:txBody>
                  <a:tcPr/>
                </a:tc>
                <a:tc>
                  <a:txBody>
                    <a:bodyPr/>
                    <a:lstStyle/>
                    <a:p>
                      <a:r>
                        <a:rPr lang="en-US" altLang="zh-TW" dirty="0" smtClean="0"/>
                        <a:t>1</a:t>
                      </a:r>
                      <a:endParaRPr lang="zh-TW" altLang="en-US" dirty="0"/>
                    </a:p>
                  </a:txBody>
                  <a:tcPr/>
                </a:tc>
                <a:tc>
                  <a:txBody>
                    <a:bodyPr/>
                    <a:lstStyle/>
                    <a:p>
                      <a:r>
                        <a:rPr lang="en-US" altLang="zh-TW" dirty="0" smtClean="0"/>
                        <a:t>1</a:t>
                      </a:r>
                      <a:endParaRPr lang="zh-TW" altLang="en-US" dirty="0"/>
                    </a:p>
                  </a:txBody>
                  <a:tcPr/>
                </a:tc>
              </a:tr>
              <a:tr h="421333">
                <a:tc>
                  <a:txBody>
                    <a:bodyPr/>
                    <a:lstStyle/>
                    <a:p>
                      <a:r>
                        <a:rPr lang="en-US" altLang="zh-TW" dirty="0" smtClean="0"/>
                        <a:t>2</a:t>
                      </a:r>
                      <a:endParaRPr lang="zh-TW" altLang="en-US" dirty="0"/>
                    </a:p>
                  </a:txBody>
                  <a:tcPr/>
                </a:tc>
                <a:tc>
                  <a:txBody>
                    <a:bodyPr/>
                    <a:lstStyle/>
                    <a:p>
                      <a:r>
                        <a:rPr lang="en-US" altLang="zh-TW" dirty="0" smtClean="0"/>
                        <a:t>1.5725</a:t>
                      </a:r>
                      <a:endParaRPr lang="zh-TW" altLang="en-US" dirty="0"/>
                    </a:p>
                  </a:txBody>
                  <a:tcPr/>
                </a:tc>
                <a:tc>
                  <a:txBody>
                    <a:bodyPr/>
                    <a:lstStyle/>
                    <a:p>
                      <a:r>
                        <a:rPr lang="en-US" altLang="zh-TW" smtClean="0"/>
                        <a:t>1.5716</a:t>
                      </a:r>
                      <a:endParaRPr lang="zh-TW" altLang="en-US"/>
                    </a:p>
                  </a:txBody>
                  <a:tcPr/>
                </a:tc>
                <a:tc>
                  <a:txBody>
                    <a:bodyPr/>
                    <a:lstStyle/>
                    <a:p>
                      <a:r>
                        <a:rPr lang="en-US" altLang="zh-TW" dirty="0" smtClean="0"/>
                        <a:t>1.5581</a:t>
                      </a:r>
                      <a:endParaRPr lang="zh-TW" altLang="en-US" dirty="0"/>
                    </a:p>
                  </a:txBody>
                  <a:tcPr/>
                </a:tc>
                <a:tc>
                  <a:txBody>
                    <a:bodyPr/>
                    <a:lstStyle/>
                    <a:p>
                      <a:r>
                        <a:rPr lang="en-US" altLang="zh-TW" dirty="0" smtClean="0"/>
                        <a:t>1.5</a:t>
                      </a:r>
                      <a:endParaRPr lang="zh-TW" altLang="en-US" dirty="0"/>
                    </a:p>
                  </a:txBody>
                  <a:tcPr/>
                </a:tc>
              </a:tr>
              <a:tr h="421333">
                <a:tc>
                  <a:txBody>
                    <a:bodyPr/>
                    <a:lstStyle/>
                    <a:p>
                      <a:r>
                        <a:rPr lang="en-US" altLang="zh-TW" dirty="0" smtClean="0"/>
                        <a:t>4</a:t>
                      </a:r>
                      <a:endParaRPr lang="zh-TW" altLang="en-US" dirty="0"/>
                    </a:p>
                  </a:txBody>
                  <a:tcPr/>
                </a:tc>
                <a:tc>
                  <a:txBody>
                    <a:bodyPr/>
                    <a:lstStyle/>
                    <a:p>
                      <a:r>
                        <a:rPr lang="en-US" altLang="zh-TW" dirty="0" smtClean="0"/>
                        <a:t>2.2889</a:t>
                      </a:r>
                      <a:endParaRPr lang="zh-TW" altLang="en-US" dirty="0"/>
                    </a:p>
                  </a:txBody>
                  <a:tcPr/>
                </a:tc>
                <a:tc>
                  <a:txBody>
                    <a:bodyPr/>
                    <a:lstStyle/>
                    <a:p>
                      <a:r>
                        <a:rPr lang="en-US" altLang="zh-TW" dirty="0" smtClean="0"/>
                        <a:t>2.2901</a:t>
                      </a:r>
                      <a:endParaRPr lang="zh-TW" altLang="en-US" dirty="0"/>
                    </a:p>
                  </a:txBody>
                  <a:tcPr/>
                </a:tc>
                <a:tc>
                  <a:txBody>
                    <a:bodyPr/>
                    <a:lstStyle/>
                    <a:p>
                      <a:r>
                        <a:rPr lang="en-US" altLang="zh-TW" dirty="0" smtClean="0"/>
                        <a:t>2.19</a:t>
                      </a:r>
                      <a:endParaRPr lang="zh-TW" altLang="en-US" dirty="0"/>
                    </a:p>
                  </a:txBody>
                  <a:tcPr/>
                </a:tc>
                <a:tc>
                  <a:txBody>
                    <a:bodyPr/>
                    <a:lstStyle/>
                    <a:p>
                      <a:r>
                        <a:rPr lang="en-US" altLang="zh-TW" dirty="0" smtClean="0"/>
                        <a:t>2.14</a:t>
                      </a:r>
                      <a:endParaRPr lang="zh-TW" altLang="en-US" dirty="0"/>
                    </a:p>
                  </a:txBody>
                  <a:tcPr/>
                </a:tc>
              </a:tr>
              <a:tr h="421333">
                <a:tc>
                  <a:txBody>
                    <a:bodyPr/>
                    <a:lstStyle/>
                    <a:p>
                      <a:r>
                        <a:rPr lang="en-US" altLang="zh-TW" dirty="0" smtClean="0"/>
                        <a:t>8</a:t>
                      </a:r>
                      <a:endParaRPr lang="zh-TW" altLang="en-US" dirty="0"/>
                    </a:p>
                  </a:txBody>
                  <a:tcPr/>
                </a:tc>
                <a:tc>
                  <a:txBody>
                    <a:bodyPr/>
                    <a:lstStyle/>
                    <a:p>
                      <a:r>
                        <a:rPr lang="en-US" altLang="zh-TW" dirty="0" smtClean="0"/>
                        <a:t>2.4235</a:t>
                      </a:r>
                      <a:endParaRPr lang="zh-TW" altLang="en-US" dirty="0"/>
                    </a:p>
                  </a:txBody>
                  <a:tcPr/>
                </a:tc>
                <a:tc>
                  <a:txBody>
                    <a:bodyPr/>
                    <a:lstStyle/>
                    <a:p>
                      <a:r>
                        <a:rPr lang="en-US" altLang="zh-TW" dirty="0" smtClean="0"/>
                        <a:t>2.3899</a:t>
                      </a:r>
                      <a:endParaRPr lang="zh-TW" altLang="en-US" dirty="0"/>
                    </a:p>
                  </a:txBody>
                  <a:tcPr/>
                </a:tc>
                <a:tc>
                  <a:txBody>
                    <a:bodyPr/>
                    <a:lstStyle/>
                    <a:p>
                      <a:r>
                        <a:rPr lang="en-US" altLang="zh-TW" dirty="0" smtClean="0"/>
                        <a:t>2.3604</a:t>
                      </a:r>
                      <a:endParaRPr lang="zh-TW" altLang="en-US" dirty="0"/>
                    </a:p>
                  </a:txBody>
                  <a:tcPr/>
                </a:tc>
                <a:tc>
                  <a:txBody>
                    <a:bodyPr/>
                    <a:lstStyle/>
                    <a:p>
                      <a:r>
                        <a:rPr lang="en-US" altLang="zh-TW" dirty="0" smtClean="0"/>
                        <a:t>2.29</a:t>
                      </a:r>
                      <a:endParaRPr lang="zh-TW" altLang="en-US" dirty="0"/>
                    </a:p>
                  </a:txBody>
                  <a:tcPr/>
                </a:tc>
              </a:tr>
            </a:tbl>
          </a:graphicData>
        </a:graphic>
      </p:graphicFrame>
    </p:spTree>
    <p:extLst>
      <p:ext uri="{BB962C8B-B14F-4D97-AF65-F5344CB8AC3E}">
        <p14:creationId xmlns:p14="http://schemas.microsoft.com/office/powerpoint/2010/main" val="1531566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Result</a:t>
            </a:r>
            <a:endParaRPr kumimoji="1" lang="zh-TW" altLang="en-US" dirty="0"/>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16880" y="1519881"/>
            <a:ext cx="2194482" cy="2194482"/>
          </a:xfrm>
        </p:spPr>
      </p:pic>
      <p:pic>
        <p:nvPicPr>
          <p:cNvPr id="5" name="圖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96681" y="1519881"/>
            <a:ext cx="2188476" cy="2188476"/>
          </a:xfrm>
          <a:prstGeom prst="rect">
            <a:avLst/>
          </a:prstGeom>
        </p:spPr>
      </p:pic>
      <p:pic>
        <p:nvPicPr>
          <p:cNvPr id="6" name="圖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09381" y="1502011"/>
            <a:ext cx="2189280" cy="2189280"/>
          </a:xfrm>
          <a:prstGeom prst="rect">
            <a:avLst/>
          </a:prstGeom>
        </p:spPr>
      </p:pic>
      <p:sp>
        <p:nvSpPr>
          <p:cNvPr id="7" name="文字方塊 6"/>
          <p:cNvSpPr txBox="1"/>
          <p:nvPr/>
        </p:nvSpPr>
        <p:spPr>
          <a:xfrm>
            <a:off x="4791094" y="2396596"/>
            <a:ext cx="338554" cy="400110"/>
          </a:xfrm>
          <a:prstGeom prst="rect">
            <a:avLst/>
          </a:prstGeom>
          <a:noFill/>
        </p:spPr>
        <p:txBody>
          <a:bodyPr wrap="none" rtlCol="0">
            <a:spAutoFit/>
          </a:bodyPr>
          <a:lstStyle/>
          <a:p>
            <a:r>
              <a:rPr kumimoji="1" lang="en-US" altLang="zh-TW" sz="2000" b="1" dirty="0" smtClean="0"/>
              <a:t>+</a:t>
            </a:r>
            <a:endParaRPr kumimoji="1" lang="zh-TW" altLang="en-US" sz="2000" b="1" dirty="0"/>
          </a:p>
        </p:txBody>
      </p:sp>
      <p:sp>
        <p:nvSpPr>
          <p:cNvPr id="8" name="文字方塊 7"/>
          <p:cNvSpPr txBox="1"/>
          <p:nvPr/>
        </p:nvSpPr>
        <p:spPr>
          <a:xfrm>
            <a:off x="8076593" y="2396596"/>
            <a:ext cx="338554" cy="400110"/>
          </a:xfrm>
          <a:prstGeom prst="rect">
            <a:avLst/>
          </a:prstGeom>
          <a:noFill/>
        </p:spPr>
        <p:txBody>
          <a:bodyPr wrap="none" rtlCol="0">
            <a:spAutoFit/>
          </a:bodyPr>
          <a:lstStyle/>
          <a:p>
            <a:r>
              <a:rPr kumimoji="1" lang="en-US" altLang="zh-TW" sz="2000" b="1" dirty="0" smtClean="0"/>
              <a:t>=</a:t>
            </a:r>
            <a:endParaRPr kumimoji="1" lang="zh-TW" altLang="en-US" sz="2000" b="1" dirty="0"/>
          </a:p>
        </p:txBody>
      </p:sp>
      <p:sp>
        <p:nvSpPr>
          <p:cNvPr id="12" name="文字方塊 11"/>
          <p:cNvSpPr txBox="1"/>
          <p:nvPr/>
        </p:nvSpPr>
        <p:spPr>
          <a:xfrm>
            <a:off x="4808997" y="4997327"/>
            <a:ext cx="338554" cy="400110"/>
          </a:xfrm>
          <a:prstGeom prst="rect">
            <a:avLst/>
          </a:prstGeom>
          <a:noFill/>
        </p:spPr>
        <p:txBody>
          <a:bodyPr wrap="none" rtlCol="0">
            <a:spAutoFit/>
          </a:bodyPr>
          <a:lstStyle/>
          <a:p>
            <a:r>
              <a:rPr kumimoji="1" lang="en-US" altLang="zh-TW" sz="2000" b="1" dirty="0" smtClean="0"/>
              <a:t>+</a:t>
            </a:r>
            <a:endParaRPr kumimoji="1" lang="zh-TW" altLang="en-US" sz="2000" b="1" dirty="0"/>
          </a:p>
        </p:txBody>
      </p:sp>
      <p:sp>
        <p:nvSpPr>
          <p:cNvPr id="13" name="文字方塊 12"/>
          <p:cNvSpPr txBox="1"/>
          <p:nvPr/>
        </p:nvSpPr>
        <p:spPr>
          <a:xfrm>
            <a:off x="8076789" y="4909137"/>
            <a:ext cx="338554" cy="400110"/>
          </a:xfrm>
          <a:prstGeom prst="rect">
            <a:avLst/>
          </a:prstGeom>
          <a:noFill/>
        </p:spPr>
        <p:txBody>
          <a:bodyPr wrap="none" rtlCol="0">
            <a:spAutoFit/>
          </a:bodyPr>
          <a:lstStyle/>
          <a:p>
            <a:r>
              <a:rPr kumimoji="1" lang="en-US" altLang="zh-TW" sz="2000" b="1" dirty="0" smtClean="0"/>
              <a:t>=</a:t>
            </a:r>
            <a:endParaRPr kumimoji="1" lang="zh-TW" altLang="en-US" sz="2000" b="1" dirty="0"/>
          </a:p>
        </p:txBody>
      </p:sp>
      <p:pic>
        <p:nvPicPr>
          <p:cNvPr id="3" name="圖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93471" y="4172280"/>
            <a:ext cx="2191686" cy="2191686"/>
          </a:xfrm>
          <a:prstGeom prst="rect">
            <a:avLst/>
          </a:prstGeom>
        </p:spPr>
      </p:pic>
      <p:pic>
        <p:nvPicPr>
          <p:cNvPr id="14" name="圖片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5481" y="4172280"/>
            <a:ext cx="2191686" cy="2191686"/>
          </a:xfrm>
          <a:prstGeom prst="rect">
            <a:avLst/>
          </a:prstGeom>
        </p:spPr>
      </p:pic>
      <p:pic>
        <p:nvPicPr>
          <p:cNvPr id="15" name="圖片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09381" y="4174686"/>
            <a:ext cx="2189280" cy="2189280"/>
          </a:xfrm>
          <a:prstGeom prst="rect">
            <a:avLst/>
          </a:prstGeom>
        </p:spPr>
      </p:pic>
    </p:spTree>
    <p:extLst>
      <p:ext uri="{BB962C8B-B14F-4D97-AF65-F5344CB8AC3E}">
        <p14:creationId xmlns:p14="http://schemas.microsoft.com/office/powerpoint/2010/main" val="1864506589"/>
      </p:ext>
    </p:extLst>
  </p:cSld>
  <p:clrMapOvr>
    <a:masterClrMapping/>
  </p:clrMapOvr>
</p:sld>
</file>

<file path=ppt/theme/theme1.xml><?xml version="1.0" encoding="utf-8"?>
<a:theme xmlns:a="http://schemas.openxmlformats.org/drawingml/2006/main" name="纖細">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絲縷</Template>
  <TotalTime>551</TotalTime>
  <Words>582</Words>
  <Application>Microsoft Macintosh PowerPoint</Application>
  <PresentationFormat>寬螢幕</PresentationFormat>
  <Paragraphs>109</Paragraphs>
  <Slides>10</Slides>
  <Notes>4</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10</vt:i4>
      </vt:variant>
    </vt:vector>
  </HeadingPairs>
  <TitlesOfParts>
    <vt:vector size="17" baseType="lpstr">
      <vt:lpstr>Arial</vt:lpstr>
      <vt:lpstr>Calibri</vt:lpstr>
      <vt:lpstr>Century Gothic</vt:lpstr>
      <vt:lpstr>Wingdings 3</vt:lpstr>
      <vt:lpstr>微軟正黑體</vt:lpstr>
      <vt:lpstr>新細明體</vt:lpstr>
      <vt:lpstr>纖細</vt:lpstr>
      <vt:lpstr>Color Transfer between Images</vt:lpstr>
      <vt:lpstr>Color Transfer</vt:lpstr>
      <vt:lpstr>Color Transfer Algorithm</vt:lpstr>
      <vt:lpstr>Step1: Forward Color Space Conversion</vt:lpstr>
      <vt:lpstr>Step2: Statistical pixel processing</vt:lpstr>
      <vt:lpstr>Step3: Reverse Color Space conversion</vt:lpstr>
      <vt:lpstr>Use openMP to parallelize</vt:lpstr>
      <vt:lpstr>Compare different size</vt:lpstr>
      <vt:lpstr>Result</vt:lpstr>
      <vt:lpstr>Thank you for listening</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 Transfer between Images</dc:title>
  <dc:creator>Microsoft Office 使用者</dc:creator>
  <cp:lastModifiedBy>Microsoft Office 使用者</cp:lastModifiedBy>
  <cp:revision>21</cp:revision>
  <dcterms:created xsi:type="dcterms:W3CDTF">2017-01-02T02:57:00Z</dcterms:created>
  <dcterms:modified xsi:type="dcterms:W3CDTF">2017-01-02T15:54:47Z</dcterms:modified>
</cp:coreProperties>
</file>

<file path=docProps/thumbnail.jpeg>
</file>